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notesMasterIdLst>
    <p:notesMasterId r:id="rId45"/>
  </p:notesMasterIdLst>
  <p:handoutMasterIdLst>
    <p:handoutMasterId r:id="rId46"/>
  </p:handoutMasterIdLst>
  <p:sldIdLst>
    <p:sldId id="537" r:id="rId2"/>
    <p:sldId id="960" r:id="rId3"/>
    <p:sldId id="989" r:id="rId4"/>
    <p:sldId id="990" r:id="rId5"/>
    <p:sldId id="965" r:id="rId6"/>
    <p:sldId id="962" r:id="rId7"/>
    <p:sldId id="963" r:id="rId8"/>
    <p:sldId id="964" r:id="rId9"/>
    <p:sldId id="966" r:id="rId10"/>
    <p:sldId id="980" r:id="rId11"/>
    <p:sldId id="981" r:id="rId12"/>
    <p:sldId id="986" r:id="rId13"/>
    <p:sldId id="987" r:id="rId14"/>
    <p:sldId id="988" r:id="rId15"/>
    <p:sldId id="961" r:id="rId16"/>
    <p:sldId id="982" r:id="rId17"/>
    <p:sldId id="983" r:id="rId18"/>
    <p:sldId id="972" r:id="rId19"/>
    <p:sldId id="979" r:id="rId20"/>
    <p:sldId id="984" r:id="rId21"/>
    <p:sldId id="991" r:id="rId22"/>
    <p:sldId id="985" r:id="rId23"/>
    <p:sldId id="883" r:id="rId24"/>
    <p:sldId id="947" r:id="rId25"/>
    <p:sldId id="955" r:id="rId26"/>
    <p:sldId id="956" r:id="rId27"/>
    <p:sldId id="957" r:id="rId28"/>
    <p:sldId id="967" r:id="rId29"/>
    <p:sldId id="968" r:id="rId30"/>
    <p:sldId id="969" r:id="rId31"/>
    <p:sldId id="959" r:id="rId32"/>
    <p:sldId id="975" r:id="rId33"/>
    <p:sldId id="958" r:id="rId34"/>
    <p:sldId id="993" r:id="rId35"/>
    <p:sldId id="994" r:id="rId36"/>
    <p:sldId id="992" r:id="rId37"/>
    <p:sldId id="971" r:id="rId38"/>
    <p:sldId id="977" r:id="rId39"/>
    <p:sldId id="970" r:id="rId40"/>
    <p:sldId id="978" r:id="rId41"/>
    <p:sldId id="973" r:id="rId42"/>
    <p:sldId id="974" r:id="rId43"/>
    <p:sldId id="976" r:id="rId44"/>
  </p:sldIdLst>
  <p:sldSz cx="12192000" cy="6858000"/>
  <p:notesSz cx="6669088" cy="9926638"/>
  <p:defaultTextStyle>
    <a:defPPr>
      <a:defRPr lang="da-DK"/>
    </a:defPPr>
    <a:lvl1pPr algn="l" rtl="0" fontAlgn="base">
      <a:spcBef>
        <a:spcPct val="0"/>
      </a:spcBef>
      <a:spcAft>
        <a:spcPct val="0"/>
      </a:spcAft>
      <a:defRPr sz="1600" i="1" kern="1200">
        <a:solidFill>
          <a:srgbClr val="6E6E6F"/>
        </a:solidFill>
        <a:latin typeface="Verdana" pitchFamily="34" charset="0"/>
        <a:ea typeface="+mn-ea"/>
        <a:cs typeface="Times New Roman" pitchFamily="18" charset="0"/>
      </a:defRPr>
    </a:lvl1pPr>
    <a:lvl2pPr marL="457200" algn="l" rtl="0" fontAlgn="base">
      <a:spcBef>
        <a:spcPct val="0"/>
      </a:spcBef>
      <a:spcAft>
        <a:spcPct val="0"/>
      </a:spcAft>
      <a:defRPr sz="1600" i="1" kern="1200">
        <a:solidFill>
          <a:srgbClr val="6E6E6F"/>
        </a:solidFill>
        <a:latin typeface="Verdana" pitchFamily="34" charset="0"/>
        <a:ea typeface="+mn-ea"/>
        <a:cs typeface="Times New Roman" pitchFamily="18" charset="0"/>
      </a:defRPr>
    </a:lvl2pPr>
    <a:lvl3pPr marL="914400" algn="l" rtl="0" fontAlgn="base">
      <a:spcBef>
        <a:spcPct val="0"/>
      </a:spcBef>
      <a:spcAft>
        <a:spcPct val="0"/>
      </a:spcAft>
      <a:defRPr sz="1600" i="1" kern="1200">
        <a:solidFill>
          <a:srgbClr val="6E6E6F"/>
        </a:solidFill>
        <a:latin typeface="Verdana" pitchFamily="34" charset="0"/>
        <a:ea typeface="+mn-ea"/>
        <a:cs typeface="Times New Roman" pitchFamily="18" charset="0"/>
      </a:defRPr>
    </a:lvl3pPr>
    <a:lvl4pPr marL="1371600" algn="l" rtl="0" fontAlgn="base">
      <a:spcBef>
        <a:spcPct val="0"/>
      </a:spcBef>
      <a:spcAft>
        <a:spcPct val="0"/>
      </a:spcAft>
      <a:defRPr sz="1600" i="1" kern="1200">
        <a:solidFill>
          <a:srgbClr val="6E6E6F"/>
        </a:solidFill>
        <a:latin typeface="Verdana" pitchFamily="34" charset="0"/>
        <a:ea typeface="+mn-ea"/>
        <a:cs typeface="Times New Roman" pitchFamily="18" charset="0"/>
      </a:defRPr>
    </a:lvl4pPr>
    <a:lvl5pPr marL="1828800" algn="l" rtl="0" fontAlgn="base">
      <a:spcBef>
        <a:spcPct val="0"/>
      </a:spcBef>
      <a:spcAft>
        <a:spcPct val="0"/>
      </a:spcAft>
      <a:defRPr sz="1600" i="1" kern="1200">
        <a:solidFill>
          <a:srgbClr val="6E6E6F"/>
        </a:solidFill>
        <a:latin typeface="Verdana" pitchFamily="34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600" i="1" kern="1200">
        <a:solidFill>
          <a:srgbClr val="6E6E6F"/>
        </a:solidFill>
        <a:latin typeface="Verdana" pitchFamily="34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1600" i="1" kern="1200">
        <a:solidFill>
          <a:srgbClr val="6E6E6F"/>
        </a:solidFill>
        <a:latin typeface="Verdana" pitchFamily="34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1600" i="1" kern="1200">
        <a:solidFill>
          <a:srgbClr val="6E6E6F"/>
        </a:solidFill>
        <a:latin typeface="Verdana" pitchFamily="34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1600" i="1" kern="1200">
        <a:solidFill>
          <a:srgbClr val="6E6E6F"/>
        </a:solidFill>
        <a:latin typeface="Verdana" pitchFamily="34" charset="0"/>
        <a:ea typeface="+mn-ea"/>
        <a:cs typeface="Times New Roman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704" userDrawn="1">
          <p15:clr>
            <a:srgbClr val="A4A3A4"/>
          </p15:clr>
        </p15:guide>
        <p15:guide id="3" pos="70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F3E72"/>
    <a:srgbClr val="960000"/>
    <a:srgbClr val="D8CEC6"/>
    <a:srgbClr val="FFC2AF"/>
    <a:srgbClr val="FFCC66"/>
    <a:srgbClr val="CCFF99"/>
    <a:srgbClr val="008000"/>
    <a:srgbClr val="000099"/>
    <a:srgbClr val="0000FF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65" autoAdjust="0"/>
    <p:restoredTop sz="78920" autoAdjust="0"/>
  </p:normalViewPr>
  <p:slideViewPr>
    <p:cSldViewPr snapToGrid="0">
      <p:cViewPr varScale="1">
        <p:scale>
          <a:sx n="90" d="100"/>
          <a:sy n="90" d="100"/>
        </p:scale>
        <p:origin x="216" y="208"/>
      </p:cViewPr>
      <p:guideLst>
        <p:guide orient="horz" pos="4032"/>
        <p:guide pos="704"/>
        <p:guide pos="70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-4092" y="-210"/>
      </p:cViewPr>
      <p:guideLst>
        <p:guide orient="horz" pos="3126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i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9838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i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i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9838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i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75DE22A8-CE6D-4471-800F-32C4971C27FB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86325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i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9838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i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" y="744538"/>
            <a:ext cx="6615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noProof="0"/>
              <a:t>Klik for at redigere teksttypografierne i masteren</a:t>
            </a:r>
          </a:p>
          <a:p>
            <a:pPr lvl="1"/>
            <a:r>
              <a:rPr lang="da-DK" noProof="0"/>
              <a:t>Andet niveau</a:t>
            </a:r>
          </a:p>
          <a:p>
            <a:pPr lvl="2"/>
            <a:r>
              <a:rPr lang="da-DK" noProof="0"/>
              <a:t>Tredje niveau</a:t>
            </a:r>
          </a:p>
          <a:p>
            <a:pPr lvl="3"/>
            <a:r>
              <a:rPr lang="da-DK" noProof="0"/>
              <a:t>Fjerde niveau</a:t>
            </a:r>
          </a:p>
          <a:p>
            <a:pPr lvl="4"/>
            <a:r>
              <a:rPr lang="da-DK" noProof="0"/>
              <a:t>Femte niveau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i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9838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i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12CD28B3-E15B-4014-93F9-3F87C934E016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611646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hape 4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751D8AD-7632-4210-B7D3-C84FA7F97EF9}" type="slidenum">
              <a:rPr lang="en-GB" smtClean="0"/>
              <a:pPr eaLnBrk="1" hangingPunct="1"/>
              <a:t>1</a:t>
            </a:fld>
            <a:endParaRPr lang="en-GB" dirty="0"/>
          </a:p>
        </p:txBody>
      </p:sp>
      <p:sp>
        <p:nvSpPr>
          <p:cNvPr id="44035" name="Rectangle 2867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3075" cy="3838575"/>
          </a:xfrm>
          <a:noFill/>
          <a:ln cap="flat">
            <a:headEnd type="none" w="med" len="med"/>
            <a:tailEnd type="none" w="med" len="med"/>
          </a:ln>
        </p:spPr>
      </p:sp>
      <p:sp>
        <p:nvSpPr>
          <p:cNvPr id="44036" name="Rectangle 28674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Modelling infectious disease epidemiology - Neil Ferguson</a:t>
            </a:r>
          </a:p>
        </p:txBody>
      </p:sp>
    </p:spTree>
    <p:extLst>
      <p:ext uri="{BB962C8B-B14F-4D97-AF65-F5344CB8AC3E}">
        <p14:creationId xmlns:p14="http://schemas.microsoft.com/office/powerpoint/2010/main" val="27802823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We develop a susceptible-exposed-infected-recovered (SEIR) model (Fig 1) for the 2014-2015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Ebola Virus (EBOV) epidemic in Western Africa and apply this model to phylogenies  previously estimated by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Dudas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et al. [28 ]. Phylogenies estimated by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Dudas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are randomly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downsampled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to n  = 400 to alleviate computational requirements.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CD28B3-E15B-4014-93F9-3F87C934E016}" type="slidenum">
              <a:rPr lang="da-DK" smtClean="0"/>
              <a:pPr>
                <a:defRPr/>
              </a:pPr>
              <a:t>41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31259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Fig 2. The estimated effective number of H3N2 human influenza infections in 2004-2005 in New York State.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A.Estimates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obtained using the parametric seasonal influenza model described in the text. B. Effective population size estimated using a conventional Bayesian skyline analysis.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We estimated the reproduction number R0 = 1.16 (95%CI: 1.07-1.30). This value is similar to many previous estimates based on non-genetic data for seasonal influenza in humans which according to the recent review in [33] have an interquartile range of 1.18-1.27 for H3N2.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Bettancourt</a:t>
            </a:r>
            <a:endParaRPr lang="en-GB" sz="120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et al. [34] estimated R0 = 1.22 for the 2004-05 H3N2 seasonal influenza epidemic in the entire USA using weekly case report data. An uninformative prior was used for R0 in the</a:t>
            </a: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PhyDyn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analysis.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 We model a single season of Influenza A virus (IAV) H3N2 and apply this model to 102 HA-1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sequences collected between 2004 and 2005 in New York state [24 , 25 ]. We build on a simple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susceptible-infected-recovered (SIR) model which accounts for importations of lineages from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the global reservoir of IAV, which we will see is a requirement for good model fit to these data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(Fig 1 ). This model has two demes: The first deme corresponds to IAV lineages circulating in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New York, and the second deme corresponds to the global IAV reservoir. The global reservoir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will be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modeled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as a constant-size coalescent process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 These data were previously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analyzed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using non-parametric models by [24 ]. Fig 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 shows the estimated posterior effective number of infections over the course of the influenza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season, and the time of peak prevalence is correctly identified around the end of 2004. We also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compared the model-based estimates to estimates generated in BEAST2 using a conventional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non-parametric Bayesian skyline model which is also shown in Fig 2 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 The skyline model does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not detect a decrease in prevalence towards the end of the influenza season and does not identify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the time of peak prevalence.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CD28B3-E15B-4014-93F9-3F87C934E016}" type="slidenum">
              <a:rPr lang="da-DK" smtClean="0"/>
              <a:pPr>
                <a:defRPr/>
              </a:pPr>
              <a:t>42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2013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One means of evaluating a tree would be to calculate the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probability of the data under a statistical model of DNA evolution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CD28B3-E15B-4014-93F9-3F87C934E016}" type="slidenum">
              <a:rPr lang="da-DK" smtClean="0"/>
              <a:pPr>
                <a:defRPr/>
              </a:pPr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81810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CD28B3-E15B-4014-93F9-3F87C934E016}" type="slidenum">
              <a:rPr lang="da-DK" smtClean="0"/>
              <a:pPr>
                <a:defRPr/>
              </a:pPr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12231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In phylogenetics what we want is the probability of each tree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given the aligned sequence data.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We can compute the probability of a tree using Bayes Theorem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Using the Markov chain Monte Carlo algorithm we can produce a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sample of trees from this posterior probability distribution without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knowing the marginal likelihood (normalizing constant).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CD28B3-E15B-4014-93F9-3F87C934E016}" type="slidenum">
              <a:rPr lang="da-DK" smtClean="0"/>
              <a:pPr>
                <a:defRPr/>
              </a:pPr>
              <a:t>17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09148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CD28B3-E15B-4014-93F9-3F87C934E016}" type="slidenum">
              <a:rPr lang="da-DK" smtClean="0"/>
              <a:pPr>
                <a:defRPr/>
              </a:pPr>
              <a:t>25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55477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effectLst/>
              <a:latin typeface="Times New Roman" panose="02020603050405020304" pitchFamily="18" charset="0"/>
            </a:endParaRPr>
          </a:p>
          <a:p>
            <a:r>
              <a:rPr lang="en-GB" b="1" dirty="0">
                <a:effectLst/>
                <a:latin typeface="Times New Roman" panose="02020603050405020304" pitchFamily="18" charset="0"/>
              </a:rPr>
              <a:t>Fig. 1. Time-scaled phylogeographic history of pandemic HIV-1</a:t>
            </a:r>
            <a:endParaRPr lang="en-GB" dirty="0">
              <a:effectLst/>
              <a:latin typeface="Times New Roman" panose="02020603050405020304" pitchFamily="18" charset="0"/>
            </a:endParaRPr>
          </a:p>
          <a:p>
            <a:r>
              <a:rPr lang="en-GB" dirty="0">
                <a:effectLst/>
                <a:latin typeface="Times New Roman" panose="02020603050405020304" pitchFamily="18" charset="0"/>
              </a:rPr>
              <a:t>Branch </a:t>
            </a:r>
            <a:r>
              <a:rPr lang="en-GB" dirty="0" err="1">
                <a:effectLst/>
                <a:latin typeface="Times New Roman" panose="02020603050405020304" pitchFamily="18" charset="0"/>
              </a:rPr>
              <a:t>colors</a:t>
            </a:r>
            <a:r>
              <a:rPr lang="en-GB" dirty="0">
                <a:effectLst/>
                <a:latin typeface="Times New Roman" panose="02020603050405020304" pitchFamily="18" charset="0"/>
              </a:rPr>
              <a:t> represent the most probable location of the parental node of each branch. The respective </a:t>
            </a:r>
            <a:r>
              <a:rPr lang="en-GB" dirty="0" err="1">
                <a:effectLst/>
                <a:latin typeface="Times New Roman" panose="02020603050405020304" pitchFamily="18" charset="0"/>
              </a:rPr>
              <a:t>colors</a:t>
            </a:r>
            <a:r>
              <a:rPr lang="en-GB" dirty="0">
                <a:effectLst/>
                <a:latin typeface="Times New Roman" panose="02020603050405020304" pitchFamily="18" charset="0"/>
              </a:rPr>
              <a:t> for each location are shown in the upper left. U.S./Haiti/Trinidad subtype B and southeast African subtype C lineages are highlighted by boxes with a gradient shading, along with the posterior probabilities for their ancestral nodes. The tip for the ZR59 sequence is highlighted with a black circle.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CD28B3-E15B-4014-93F9-3F87C934E016}" type="slidenum">
              <a:rPr lang="da-DK" smtClean="0"/>
              <a:pPr>
                <a:defRPr/>
              </a:pPr>
              <a:t>29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51535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CD28B3-E15B-4014-93F9-3F87C934E016}" type="slidenum">
              <a:rPr lang="da-DK" smtClean="0"/>
              <a:pPr>
                <a:defRPr/>
              </a:pPr>
              <a:t>35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39693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GB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</a:br>
            <a:endParaRPr lang="en-GB" sz="120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CD28B3-E15B-4014-93F9-3F87C934E016}" type="slidenum">
              <a:rPr lang="da-DK" smtClean="0"/>
              <a:pPr>
                <a:defRPr/>
              </a:pPr>
              <a:t>37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067398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PhyDyn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is a BEAST2 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Bouckaert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et al., 2014) package for performing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Bayesian phylogenetic inference under models that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dealwith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structured populations with complex population dynamics. This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package enables simultaneous estimation of phylogeny and epidemic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parameters given pathogen sequence data. The package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implements a coalescent model (Volz, 2012) for a large class of epidemic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processes specified by a deterministic nonlinear dynamical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system and computes the log-likelihood of a gene genealogy conditional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on a complex demographic history.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 population (epidemic) model, defined by a series of ordinary differential equations (ODEs) specifying deme (rate matrices F,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G and ) and non-deme population dynamics.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CD28B3-E15B-4014-93F9-3F87C934E016}" type="slidenum">
              <a:rPr lang="da-DK" smtClean="0"/>
              <a:pPr>
                <a:defRPr/>
              </a:pPr>
              <a:t>38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14295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4469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61" y="142851"/>
            <a:ext cx="10972800" cy="725470"/>
          </a:xfrm>
          <a:prstGeom prst="rect">
            <a:avLst/>
          </a:prstGeom>
        </p:spPr>
        <p:txBody>
          <a:bodyPr vert="horz" rtlCol="0" anchor="ctr"/>
          <a:lstStyle>
            <a:lvl1pPr algn="l">
              <a:defRPr sz="2400" b="1">
                <a:solidFill>
                  <a:srgbClr val="0F3E7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rtlCol="0"/>
          <a:lstStyle>
            <a:lvl1pPr marL="342900" indent="-342900">
              <a:buClr>
                <a:srgbClr val="0070C0"/>
              </a:buClr>
              <a:buFont typeface="Arial" panose="020B0604020202020204" pitchFamily="34" charset="0"/>
              <a:buChar char="•"/>
              <a:defRPr sz="2400"/>
            </a:lvl1pPr>
            <a:lvl2pPr marL="800100" indent="-342900">
              <a:buClr>
                <a:srgbClr val="0070C0"/>
              </a:buClr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9041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traight Connector 1025"/>
          <p:cNvSpPr>
            <a:spLocks noChangeShapeType="1"/>
          </p:cNvSpPr>
          <p:nvPr/>
        </p:nvSpPr>
        <p:spPr bwMode="auto">
          <a:xfrm>
            <a:off x="387408" y="1071563"/>
            <a:ext cx="11373221" cy="0"/>
          </a:xfrm>
          <a:prstGeom prst="line">
            <a:avLst/>
          </a:prstGeom>
          <a:noFill/>
          <a:ln w="57150" cmpd="thinThick" algn="ctr">
            <a:solidFill>
              <a:srgbClr val="0F3E7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800" i="0">
              <a:solidFill>
                <a:srgbClr val="000000"/>
              </a:solidFill>
              <a:latin typeface="Arial"/>
              <a:cs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37D805-9AAA-4BCE-B4D1-F43401FEDF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339" t="31885" r="10461" b="32492"/>
          <a:stretch/>
        </p:blipFill>
        <p:spPr>
          <a:xfrm>
            <a:off x="7619852" y="220456"/>
            <a:ext cx="4140777" cy="63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316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5pPr>
      <a:lvl6pPr marL="457200" algn="ctr" fontAlgn="base">
        <a:spcBef>
          <a:spcPct val="0"/>
        </a:spcBef>
        <a:spcAft>
          <a:spcPct val="0"/>
        </a:spcAft>
        <a:defRPr sz="4400">
          <a:solidFill>
            <a:schemeClr val="tx2">
              <a:alpha val="100000"/>
            </a:schemeClr>
          </a:solidFill>
          <a:latin typeface="Arial"/>
        </a:defRPr>
      </a:lvl6pPr>
      <a:lvl7pPr marL="914400" algn="ctr" fontAlgn="base">
        <a:spcBef>
          <a:spcPct val="0"/>
        </a:spcBef>
        <a:spcAft>
          <a:spcPct val="0"/>
        </a:spcAft>
        <a:defRPr sz="4400">
          <a:solidFill>
            <a:schemeClr val="tx2">
              <a:alpha val="100000"/>
            </a:schemeClr>
          </a:solidFill>
          <a:latin typeface="Arial"/>
        </a:defRPr>
      </a:lvl7pPr>
      <a:lvl8pPr marL="1371600" algn="ctr" fontAlgn="base">
        <a:spcBef>
          <a:spcPct val="0"/>
        </a:spcBef>
        <a:spcAft>
          <a:spcPct val="0"/>
        </a:spcAft>
        <a:defRPr sz="4400">
          <a:solidFill>
            <a:schemeClr val="tx2">
              <a:alpha val="100000"/>
            </a:schemeClr>
          </a:solidFill>
          <a:latin typeface="Arial"/>
        </a:defRPr>
      </a:lvl8pPr>
      <a:lvl9pPr marL="1828800" algn="ctr" fontAlgn="base">
        <a:spcBef>
          <a:spcPct val="0"/>
        </a:spcBef>
        <a:spcAft>
          <a:spcPct val="0"/>
        </a:spcAft>
        <a:defRPr sz="4400">
          <a:solidFill>
            <a:schemeClr val="tx2">
              <a:alpha val="100000"/>
            </a:schemeClr>
          </a:solidFill>
          <a:latin typeface="Arial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fontAlgn="base">
        <a:spcBef>
          <a:spcPct val="20000"/>
        </a:spcBef>
        <a:spcAft>
          <a:spcPct val="0"/>
        </a:spcAft>
        <a:buChar char="»"/>
        <a:defRPr sz="2000">
          <a:solidFill>
            <a:schemeClr val="tx1">
              <a:alpha val="100000"/>
            </a:schemeClr>
          </a:solidFill>
          <a:latin typeface="+mn-lt"/>
        </a:defRPr>
      </a:lvl6pPr>
      <a:lvl7pPr marL="2971800" indent="-228600" algn="l" fontAlgn="base">
        <a:spcBef>
          <a:spcPct val="20000"/>
        </a:spcBef>
        <a:spcAft>
          <a:spcPct val="0"/>
        </a:spcAft>
        <a:buChar char="»"/>
        <a:defRPr sz="2000">
          <a:solidFill>
            <a:schemeClr val="tx1">
              <a:alpha val="100000"/>
            </a:schemeClr>
          </a:solidFill>
          <a:latin typeface="+mn-lt"/>
        </a:defRPr>
      </a:lvl7pPr>
      <a:lvl8pPr marL="3429000" indent="-228600" algn="l" fontAlgn="base">
        <a:spcBef>
          <a:spcPct val="20000"/>
        </a:spcBef>
        <a:spcAft>
          <a:spcPct val="0"/>
        </a:spcAft>
        <a:buChar char="»"/>
        <a:defRPr sz="2000">
          <a:solidFill>
            <a:schemeClr val="tx1">
              <a:alpha val="100000"/>
            </a:schemeClr>
          </a:solidFill>
          <a:latin typeface="+mn-lt"/>
        </a:defRPr>
      </a:lvl8pPr>
      <a:lvl9pPr marL="3886200" indent="-228600" algn="l" fontAlgn="base">
        <a:spcBef>
          <a:spcPct val="20000"/>
        </a:spcBef>
        <a:spcAft>
          <a:spcPct val="0"/>
        </a:spcAft>
        <a:buChar char="»"/>
        <a:defRPr sz="2000">
          <a:solidFill>
            <a:schemeClr val="tx1">
              <a:alpha val="100000"/>
            </a:schemeClr>
          </a:solidFill>
          <a:latin typeface="+mn-lt"/>
        </a:defRPr>
      </a:lvl9pPr>
    </p:bodyStyle>
    <p:otherStyle>
      <a:lvl1pPr algn="l" eaLnBrk="0" fontAlgn="base" hangingPunct="0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1pPr>
      <a:lvl2pPr marL="457200" algn="l" eaLnBrk="0" fontAlgn="base" hangingPunct="0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2pPr>
      <a:lvl3pPr marL="914400" algn="l" eaLnBrk="0" fontAlgn="base" hangingPunct="0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3pPr>
      <a:lvl4pPr marL="1371600" algn="l" eaLnBrk="0" fontAlgn="base" hangingPunct="0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4pPr>
      <a:lvl5pPr marL="1828800" algn="l" eaLnBrk="0" fontAlgn="base" hangingPunct="0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5pPr>
      <a:lvl6pPr marL="2286000" algn="l" eaLnBrk="0" fontAlgn="base" hangingPunct="0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6pPr>
      <a:lvl7pPr marL="2743200" algn="l" eaLnBrk="0" fontAlgn="base" hangingPunct="0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7pPr>
      <a:lvl8pPr marL="3200400" algn="l" eaLnBrk="0" fontAlgn="base" hangingPunct="0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8pPr>
      <a:lvl9pPr marL="3657600" algn="l" eaLnBrk="0" fontAlgn="base" hangingPunct="0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Box 2048"/>
          <p:cNvSpPr txBox="1">
            <a:spLocks noChangeArrowheads="1"/>
          </p:cNvSpPr>
          <p:nvPr/>
        </p:nvSpPr>
        <p:spPr bwMode="auto">
          <a:xfrm>
            <a:off x="2011680" y="3565417"/>
            <a:ext cx="8201465" cy="276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ts val="0"/>
              </a:spcBef>
            </a:pPr>
            <a:r>
              <a:rPr lang="en-US" sz="2400" i="0" dirty="0"/>
              <a:t>Outbreak Analysis and Modelling for Public Health</a:t>
            </a:r>
          </a:p>
          <a:p>
            <a:pPr algn="ctr" eaLnBrk="1" hangingPunct="1">
              <a:spcBef>
                <a:spcPts val="0"/>
              </a:spcBef>
            </a:pPr>
            <a:r>
              <a:rPr lang="en-US" sz="2400" i="0" dirty="0"/>
              <a:t>17-21 June 2019. Bogotá D.C - Colombia</a:t>
            </a:r>
            <a:endParaRPr lang="en-US" sz="2400" dirty="0"/>
          </a:p>
          <a:p>
            <a:pPr algn="ctr" eaLnBrk="1" hangingPunct="1">
              <a:spcBef>
                <a:spcPts val="600"/>
              </a:spcBef>
            </a:pPr>
            <a:endParaRPr lang="en-US" sz="2800" b="1" i="0" dirty="0"/>
          </a:p>
          <a:p>
            <a:pPr algn="ctr" eaLnBrk="1" hangingPunct="1">
              <a:spcBef>
                <a:spcPts val="600"/>
              </a:spcBef>
            </a:pPr>
            <a:r>
              <a:rPr lang="en-US" sz="2800" b="1" i="0" dirty="0"/>
              <a:t>Igor </a:t>
            </a:r>
            <a:r>
              <a:rPr lang="en-US" sz="2800" b="1" i="0" dirty="0" err="1"/>
              <a:t>Siveroni</a:t>
            </a:r>
            <a:endParaRPr lang="en-US" sz="2400" b="1" i="0" dirty="0"/>
          </a:p>
          <a:p>
            <a:pPr algn="ctr" eaLnBrk="1" hangingPunct="1">
              <a:spcBef>
                <a:spcPts val="0"/>
              </a:spcBef>
            </a:pPr>
            <a:r>
              <a:rPr lang="en-GB" sz="2000" i="0" dirty="0"/>
              <a:t>MRC Centre for Global Infectious Disease Analysis</a:t>
            </a:r>
          </a:p>
          <a:p>
            <a:pPr algn="ctr" eaLnBrk="1" hangingPunct="1">
              <a:spcBef>
                <a:spcPts val="0"/>
              </a:spcBef>
              <a:spcAft>
                <a:spcPts val="0"/>
              </a:spcAft>
            </a:pPr>
            <a:r>
              <a:rPr lang="en-GB" sz="2000" i="0" dirty="0"/>
              <a:t>Department of Infectious Disease Epidemiology</a:t>
            </a:r>
          </a:p>
          <a:p>
            <a:pPr algn="ctr" eaLnBrk="1" hangingPunct="1">
              <a:spcBef>
                <a:spcPts val="0"/>
              </a:spcBef>
              <a:spcAft>
                <a:spcPts val="0"/>
              </a:spcAft>
            </a:pPr>
            <a:r>
              <a:rPr lang="en-GB" sz="2000" i="0" dirty="0"/>
              <a:t>Imperial College London</a:t>
            </a:r>
          </a:p>
        </p:txBody>
      </p:sp>
      <p:sp>
        <p:nvSpPr>
          <p:cNvPr id="5123" name="TextBox 2049"/>
          <p:cNvSpPr txBox="1">
            <a:spLocks noChangeArrowheads="1"/>
          </p:cNvSpPr>
          <p:nvPr/>
        </p:nvSpPr>
        <p:spPr bwMode="auto">
          <a:xfrm>
            <a:off x="202892" y="1411283"/>
            <a:ext cx="11587029" cy="1815882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sz="3200" b="1" i="0" dirty="0" err="1">
                <a:solidFill>
                  <a:srgbClr val="0F3E72"/>
                </a:solidFill>
              </a:rPr>
              <a:t>Análisis</a:t>
            </a:r>
            <a:r>
              <a:rPr lang="en-GB" sz="3200" b="1" i="0" dirty="0">
                <a:solidFill>
                  <a:srgbClr val="0F3E72"/>
                </a:solidFill>
              </a:rPr>
              <a:t> </a:t>
            </a:r>
            <a:r>
              <a:rPr lang="en-GB" sz="3200" b="1" i="0" dirty="0" err="1">
                <a:solidFill>
                  <a:srgbClr val="0F3E72"/>
                </a:solidFill>
              </a:rPr>
              <a:t>Filogenético</a:t>
            </a:r>
            <a:r>
              <a:rPr lang="en-GB" sz="3200" b="1" i="0" dirty="0">
                <a:solidFill>
                  <a:srgbClr val="0F3E72"/>
                </a:solidFill>
              </a:rPr>
              <a:t> de </a:t>
            </a:r>
            <a:r>
              <a:rPr lang="en-GB" sz="3200" b="1" i="0" dirty="0" err="1">
                <a:solidFill>
                  <a:srgbClr val="0F3E72"/>
                </a:solidFill>
              </a:rPr>
              <a:t>Brotes</a:t>
            </a:r>
            <a:r>
              <a:rPr lang="en-GB" sz="3200" b="1" i="0" dirty="0">
                <a:solidFill>
                  <a:srgbClr val="0F3E72"/>
                </a:solidFill>
              </a:rPr>
              <a:t> </a:t>
            </a:r>
            <a:r>
              <a:rPr lang="en-GB" sz="3200" b="1" i="0" dirty="0" err="1">
                <a:solidFill>
                  <a:srgbClr val="0F3E72"/>
                </a:solidFill>
              </a:rPr>
              <a:t>utilizando</a:t>
            </a:r>
            <a:r>
              <a:rPr lang="en-GB" sz="3200" b="1" i="0" dirty="0">
                <a:solidFill>
                  <a:srgbClr val="0F3E72"/>
                </a:solidFill>
              </a:rPr>
              <a:t> </a:t>
            </a:r>
            <a:r>
              <a:rPr lang="en-GB" sz="3200" b="1" i="0" dirty="0" err="1">
                <a:solidFill>
                  <a:srgbClr val="0F3E72"/>
                </a:solidFill>
              </a:rPr>
              <a:t>información</a:t>
            </a:r>
            <a:r>
              <a:rPr lang="en-GB" sz="3200" b="1" i="0" dirty="0">
                <a:solidFill>
                  <a:srgbClr val="0F3E72"/>
                </a:solidFill>
              </a:rPr>
              <a:t> </a:t>
            </a:r>
            <a:r>
              <a:rPr lang="en-GB" sz="3200" b="1" i="0" dirty="0" err="1">
                <a:solidFill>
                  <a:srgbClr val="0F3E72"/>
                </a:solidFill>
              </a:rPr>
              <a:t>genética</a:t>
            </a:r>
            <a:r>
              <a:rPr lang="en-GB" sz="3200" b="1" i="0" dirty="0">
                <a:solidFill>
                  <a:srgbClr val="0F3E72"/>
                </a:solidFill>
              </a:rPr>
              <a:t> </a:t>
            </a:r>
          </a:p>
          <a:p>
            <a:pPr algn="ctr">
              <a:spcBef>
                <a:spcPct val="50000"/>
              </a:spcBef>
            </a:pPr>
            <a:r>
              <a:rPr lang="en-GB" sz="3200" b="1" i="0" dirty="0" err="1">
                <a:solidFill>
                  <a:srgbClr val="0F3E72"/>
                </a:solidFill>
              </a:rPr>
              <a:t>Análisis</a:t>
            </a:r>
            <a:r>
              <a:rPr lang="en-GB" sz="3200" b="1" i="0" dirty="0">
                <a:solidFill>
                  <a:srgbClr val="0F3E72"/>
                </a:solidFill>
              </a:rPr>
              <a:t> </a:t>
            </a:r>
            <a:r>
              <a:rPr lang="en-GB" sz="3200" b="1" i="0" dirty="0" err="1">
                <a:solidFill>
                  <a:srgbClr val="0F3E72"/>
                </a:solidFill>
              </a:rPr>
              <a:t>Filogénetico</a:t>
            </a:r>
            <a:r>
              <a:rPr lang="en-GB" sz="3200" b="1" i="0" dirty="0">
                <a:solidFill>
                  <a:srgbClr val="0F3E72"/>
                </a:solidFill>
              </a:rPr>
              <a:t> </a:t>
            </a:r>
            <a:r>
              <a:rPr lang="en-GB" sz="3200" b="1" i="0" dirty="0" err="1">
                <a:solidFill>
                  <a:srgbClr val="0F3E72"/>
                </a:solidFill>
              </a:rPr>
              <a:t>Bayesiano</a:t>
            </a:r>
            <a:r>
              <a:rPr lang="en-GB" sz="3200" b="1" i="0" dirty="0">
                <a:solidFill>
                  <a:srgbClr val="0F3E72"/>
                </a:solidFill>
              </a:rPr>
              <a:t> con BEAST</a:t>
            </a:r>
            <a:endParaRPr lang="en-US" sz="3200" i="0" dirty="0">
              <a:solidFill>
                <a:srgbClr val="0F3E7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26D135-5450-4F04-8455-28C72553F9E4}"/>
              </a:ext>
            </a:extLst>
          </p:cNvPr>
          <p:cNvSpPr/>
          <p:nvPr/>
        </p:nvSpPr>
        <p:spPr>
          <a:xfrm>
            <a:off x="370113" y="980728"/>
            <a:ext cx="11419809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ED52E7-4861-7B4F-9524-DC3740400F0C}"/>
              </a:ext>
            </a:extLst>
          </p:cNvPr>
          <p:cNvSpPr txBox="1"/>
          <p:nvPr/>
        </p:nvSpPr>
        <p:spPr>
          <a:xfrm>
            <a:off x="2616591" y="3193366"/>
            <a:ext cx="67667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209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D2112-D5CF-A240-A6D1-094CBDFCE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Como </a:t>
            </a:r>
            <a:r>
              <a:rPr lang="en-US" dirty="0" err="1"/>
              <a:t>comparar</a:t>
            </a:r>
            <a:r>
              <a:rPr lang="en-US" dirty="0"/>
              <a:t> </a:t>
            </a:r>
            <a:r>
              <a:rPr lang="en-US" dirty="0" err="1"/>
              <a:t>arboles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C8344-157A-9548-B578-3F5055B3F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257673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Como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comparar</a:t>
            </a:r>
            <a:r>
              <a:rPr lang="en-US" dirty="0"/>
              <a:t> </a:t>
            </a:r>
            <a:r>
              <a:rPr lang="en-US" dirty="0" err="1"/>
              <a:t>arboles</a:t>
            </a:r>
            <a:r>
              <a:rPr lang="en-US" dirty="0"/>
              <a:t> </a:t>
            </a:r>
            <a:r>
              <a:rPr lang="en-US" dirty="0" err="1"/>
              <a:t>filogeneticos</a:t>
            </a:r>
            <a:r>
              <a:rPr lang="en-US" dirty="0"/>
              <a:t>?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Dado un </a:t>
            </a:r>
            <a:r>
              <a:rPr lang="en-US" dirty="0" err="1"/>
              <a:t>grupo</a:t>
            </a:r>
            <a:r>
              <a:rPr lang="en-US" dirty="0"/>
              <a:t> de </a:t>
            </a:r>
            <a:r>
              <a:rPr lang="en-US" dirty="0" err="1"/>
              <a:t>sequencias</a:t>
            </a:r>
            <a:r>
              <a:rPr lang="en-US" dirty="0"/>
              <a:t> </a:t>
            </a:r>
            <a:r>
              <a:rPr lang="en-US" dirty="0" err="1"/>
              <a:t>alineadas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podemos</a:t>
            </a:r>
            <a:r>
              <a:rPr lang="en-US" dirty="0"/>
              <a:t> determiner </a:t>
            </a:r>
            <a:r>
              <a:rPr lang="en-US" dirty="0" err="1"/>
              <a:t>si</a:t>
            </a:r>
            <a:r>
              <a:rPr lang="en-US" dirty="0"/>
              <a:t> un </a:t>
            </a:r>
            <a:r>
              <a:rPr lang="en-US" dirty="0" err="1"/>
              <a:t>arbol</a:t>
            </a:r>
            <a:r>
              <a:rPr lang="en-US" dirty="0"/>
              <a:t> describe/</a:t>
            </a:r>
            <a:r>
              <a:rPr lang="en-US" dirty="0" err="1"/>
              <a:t>explica</a:t>
            </a:r>
            <a:r>
              <a:rPr lang="en-US" dirty="0"/>
              <a:t> </a:t>
            </a:r>
            <a:r>
              <a:rPr lang="en-US" dirty="0" err="1"/>
              <a:t>mejor</a:t>
            </a:r>
            <a:r>
              <a:rPr lang="en-US" dirty="0"/>
              <a:t> la data que </a:t>
            </a:r>
            <a:r>
              <a:rPr lang="en-US" dirty="0" err="1"/>
              <a:t>otro</a:t>
            </a:r>
            <a:r>
              <a:rPr lang="en-US" dirty="0"/>
              <a:t>?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234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D8B2-16F9-B047-B5B0-91EE8A27F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Likelihood/</a:t>
            </a:r>
            <a:r>
              <a:rPr lang="en-US" dirty="0" err="1"/>
              <a:t>Verosimilitud</a:t>
            </a:r>
            <a:r>
              <a:rPr lang="en-US" dirty="0"/>
              <a:t> </a:t>
            </a:r>
            <a:r>
              <a:rPr lang="en-US" dirty="0" err="1"/>
              <a:t>Filogenetico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91FB6-8448-D24E-84CE-AD789B951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57321"/>
            <a:ext cx="10972800" cy="1843087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Ademas</a:t>
            </a:r>
            <a:r>
              <a:rPr lang="en-US" dirty="0"/>
              <a:t> de </a:t>
            </a:r>
            <a:r>
              <a:rPr lang="en-US" dirty="0" err="1"/>
              <a:t>codificar</a:t>
            </a:r>
            <a:r>
              <a:rPr lang="en-US" dirty="0"/>
              <a:t> </a:t>
            </a:r>
            <a:r>
              <a:rPr lang="en-US" dirty="0" err="1"/>
              <a:t>funcion</a:t>
            </a:r>
            <a:r>
              <a:rPr lang="en-US" dirty="0"/>
              <a:t>, DNA </a:t>
            </a:r>
            <a:r>
              <a:rPr lang="en-US" dirty="0" err="1"/>
              <a:t>sirve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un </a:t>
            </a:r>
            <a:r>
              <a:rPr lang="en-US" dirty="0" err="1"/>
              <a:t>registro</a:t>
            </a:r>
            <a:r>
              <a:rPr lang="en-US" dirty="0"/>
              <a:t> de </a:t>
            </a:r>
            <a:r>
              <a:rPr lang="en-US" dirty="0" err="1"/>
              <a:t>historia</a:t>
            </a:r>
            <a:r>
              <a:rPr lang="en-US" dirty="0"/>
              <a:t> </a:t>
            </a:r>
            <a:r>
              <a:rPr lang="en-US" dirty="0" err="1"/>
              <a:t>evolutiva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Una </a:t>
            </a:r>
            <a:r>
              <a:rPr lang="en-US" dirty="0" err="1"/>
              <a:t>manera</a:t>
            </a:r>
            <a:r>
              <a:rPr lang="en-US" dirty="0"/>
              <a:t> de </a:t>
            </a:r>
            <a:r>
              <a:rPr lang="en-US" dirty="0" err="1"/>
              <a:t>evaluar</a:t>
            </a:r>
            <a:r>
              <a:rPr lang="en-US" dirty="0"/>
              <a:t> un </a:t>
            </a:r>
            <a:r>
              <a:rPr lang="en-US" dirty="0" err="1"/>
              <a:t>arbol</a:t>
            </a:r>
            <a:r>
              <a:rPr lang="en-US" dirty="0"/>
              <a:t> </a:t>
            </a:r>
            <a:r>
              <a:rPr lang="en-US" dirty="0" err="1"/>
              <a:t>seria</a:t>
            </a:r>
            <a:r>
              <a:rPr lang="en-US" dirty="0"/>
              <a:t> </a:t>
            </a:r>
            <a:r>
              <a:rPr lang="en-US" dirty="0" err="1"/>
              <a:t>calcular</a:t>
            </a:r>
            <a:r>
              <a:rPr lang="en-US" dirty="0"/>
              <a:t> la </a:t>
            </a:r>
            <a:r>
              <a:rPr lang="en-US" dirty="0" err="1"/>
              <a:t>probabilidad</a:t>
            </a:r>
            <a:r>
              <a:rPr lang="en-US" dirty="0"/>
              <a:t> de la data dado un </a:t>
            </a:r>
            <a:r>
              <a:rPr lang="en-US" b="1" dirty="0" err="1"/>
              <a:t>modelo</a:t>
            </a:r>
            <a:r>
              <a:rPr lang="en-US" b="1" dirty="0"/>
              <a:t> </a:t>
            </a:r>
            <a:r>
              <a:rPr lang="en-US" b="1" dirty="0" err="1"/>
              <a:t>estadistico</a:t>
            </a:r>
            <a:r>
              <a:rPr lang="en-US" b="1" dirty="0"/>
              <a:t> de </a:t>
            </a:r>
            <a:r>
              <a:rPr lang="en-US" b="1" dirty="0" err="1"/>
              <a:t>evolucion</a:t>
            </a:r>
            <a:r>
              <a:rPr lang="en-US" b="1" dirty="0"/>
              <a:t> de DNA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76833E-30A7-A148-985F-2E6F99CF0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111" y="3386136"/>
            <a:ext cx="7683500" cy="144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BA41C4-8B98-4B49-B329-1349EDD3E141}"/>
              </a:ext>
            </a:extLst>
          </p:cNvPr>
          <p:cNvSpPr txBox="1"/>
          <p:nvPr/>
        </p:nvSpPr>
        <p:spPr>
          <a:xfrm>
            <a:off x="800100" y="5057775"/>
            <a:ext cx="106156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>
                <a:latin typeface="+mn-lt"/>
              </a:rPr>
              <a:t>A </a:t>
            </a:r>
            <a:r>
              <a:rPr lang="en-US" sz="2400" i="0" dirty="0" err="1">
                <a:latin typeface="+mn-lt"/>
              </a:rPr>
              <a:t>esta</a:t>
            </a:r>
            <a:r>
              <a:rPr lang="en-US" sz="2400" i="0" dirty="0">
                <a:latin typeface="+mn-lt"/>
              </a:rPr>
              <a:t> </a:t>
            </a:r>
            <a:r>
              <a:rPr lang="en-US" sz="2400" i="0" dirty="0" err="1">
                <a:latin typeface="+mn-lt"/>
              </a:rPr>
              <a:t>probabilidad</a:t>
            </a:r>
            <a:r>
              <a:rPr lang="en-US" sz="2400" i="0" dirty="0">
                <a:latin typeface="+mn-lt"/>
              </a:rPr>
              <a:t> la </a:t>
            </a:r>
            <a:r>
              <a:rPr lang="en-US" sz="2400" i="0" dirty="0" err="1">
                <a:latin typeface="+mn-lt"/>
              </a:rPr>
              <a:t>llamamos</a:t>
            </a:r>
            <a:r>
              <a:rPr lang="en-US" sz="2400" i="0" dirty="0">
                <a:latin typeface="+mn-lt"/>
              </a:rPr>
              <a:t> el </a:t>
            </a:r>
            <a:r>
              <a:rPr lang="en-US" sz="2400" b="1" i="0" dirty="0">
                <a:latin typeface="+mn-lt"/>
              </a:rPr>
              <a:t>Likelihood</a:t>
            </a:r>
            <a:r>
              <a:rPr lang="en-US" sz="2400" i="0" dirty="0">
                <a:latin typeface="+mn-lt"/>
              </a:rPr>
              <a:t> del </a:t>
            </a:r>
            <a:r>
              <a:rPr lang="en-US" sz="2400" i="0" dirty="0" err="1">
                <a:latin typeface="+mn-lt"/>
              </a:rPr>
              <a:t>arbol</a:t>
            </a:r>
            <a:r>
              <a:rPr lang="en-US" sz="2400" i="0" dirty="0">
                <a:latin typeface="+mn-lt"/>
              </a:rPr>
              <a:t> – el likelihood </a:t>
            </a:r>
            <a:r>
              <a:rPr lang="en-US" sz="2400" i="0" dirty="0" err="1">
                <a:latin typeface="+mn-lt"/>
              </a:rPr>
              <a:t>filogenetico</a:t>
            </a:r>
            <a:r>
              <a:rPr lang="en-US" sz="2400" i="0" dirty="0">
                <a:latin typeface="+mn-lt"/>
              </a:rPr>
              <a:t>. </a:t>
            </a:r>
            <a:br>
              <a:rPr lang="en-US" sz="2400" i="0" dirty="0">
                <a:latin typeface="+mn-lt"/>
              </a:rPr>
            </a:br>
            <a:r>
              <a:rPr lang="en-US" sz="2400" i="0" dirty="0">
                <a:latin typeface="+mn-lt"/>
              </a:rPr>
              <a:t>Una </a:t>
            </a:r>
            <a:r>
              <a:rPr lang="en-US" sz="2400" i="0" dirty="0" err="1">
                <a:latin typeface="+mn-lt"/>
              </a:rPr>
              <a:t>manera</a:t>
            </a:r>
            <a:r>
              <a:rPr lang="en-US" sz="2400" i="0" dirty="0">
                <a:latin typeface="+mn-lt"/>
              </a:rPr>
              <a:t> de </a:t>
            </a:r>
            <a:r>
              <a:rPr lang="en-US" sz="2400" i="0" dirty="0" err="1">
                <a:latin typeface="+mn-lt"/>
              </a:rPr>
              <a:t>reconstruir</a:t>
            </a:r>
            <a:r>
              <a:rPr lang="en-US" sz="2400" i="0" dirty="0">
                <a:latin typeface="+mn-lt"/>
              </a:rPr>
              <a:t> </a:t>
            </a:r>
            <a:r>
              <a:rPr lang="en-US" sz="2400" i="0" dirty="0" err="1">
                <a:latin typeface="+mn-lt"/>
              </a:rPr>
              <a:t>una</a:t>
            </a:r>
            <a:r>
              <a:rPr lang="en-US" sz="2400" i="0" dirty="0">
                <a:latin typeface="+mn-lt"/>
              </a:rPr>
              <a:t> </a:t>
            </a:r>
            <a:r>
              <a:rPr lang="en-US" sz="2400" i="0" dirty="0" err="1">
                <a:latin typeface="+mn-lt"/>
              </a:rPr>
              <a:t>historia</a:t>
            </a:r>
            <a:r>
              <a:rPr lang="en-US" sz="2400" i="0" dirty="0">
                <a:latin typeface="+mn-lt"/>
              </a:rPr>
              <a:t> de evolutive </a:t>
            </a:r>
            <a:r>
              <a:rPr lang="en-US" sz="2400" i="0" dirty="0" err="1">
                <a:latin typeface="+mn-lt"/>
              </a:rPr>
              <a:t>seria</a:t>
            </a:r>
            <a:r>
              <a:rPr lang="en-US" sz="2400" i="0" dirty="0">
                <a:latin typeface="+mn-lt"/>
              </a:rPr>
              <a:t> </a:t>
            </a:r>
            <a:r>
              <a:rPr lang="en-US" sz="2400" i="0" dirty="0" err="1">
                <a:latin typeface="+mn-lt"/>
              </a:rPr>
              <a:t>encontrar</a:t>
            </a:r>
            <a:r>
              <a:rPr lang="en-US" sz="2400" i="0" dirty="0">
                <a:latin typeface="+mn-lt"/>
              </a:rPr>
              <a:t> un </a:t>
            </a:r>
            <a:r>
              <a:rPr lang="en-US" sz="2400" i="0" dirty="0" err="1">
                <a:latin typeface="+mn-lt"/>
              </a:rPr>
              <a:t>arbol</a:t>
            </a:r>
            <a:r>
              <a:rPr lang="en-US" sz="2400" i="0" dirty="0">
                <a:latin typeface="+mn-lt"/>
              </a:rPr>
              <a:t> que </a:t>
            </a:r>
            <a:r>
              <a:rPr lang="en-US" sz="2400" i="0" dirty="0" err="1">
                <a:latin typeface="+mn-lt"/>
              </a:rPr>
              <a:t>miximize</a:t>
            </a:r>
            <a:r>
              <a:rPr lang="en-US" sz="2400" i="0" dirty="0">
                <a:latin typeface="+mn-lt"/>
              </a:rPr>
              <a:t> el Likelihood (</a:t>
            </a:r>
            <a:r>
              <a:rPr lang="en-US" sz="2400" b="1" i="0" dirty="0">
                <a:latin typeface="+mn-lt"/>
              </a:rPr>
              <a:t>Maximum Likelihood</a:t>
            </a:r>
            <a:r>
              <a:rPr lang="en-US" sz="2400" i="0" dirty="0"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41691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1642E-3F1D-EE4C-AB5A-35889085F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Evolucion</a:t>
            </a:r>
            <a:r>
              <a:rPr lang="en-US" dirty="0"/>
              <a:t> de DNA / Site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109C20-06D2-254E-B683-6209C5997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2" y="3695700"/>
            <a:ext cx="2933700" cy="2895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12F520-0154-BC4F-9BE6-1F6335B5C98A}"/>
              </a:ext>
            </a:extLst>
          </p:cNvPr>
          <p:cNvSpPr txBox="1"/>
          <p:nvPr/>
        </p:nvSpPr>
        <p:spPr>
          <a:xfrm>
            <a:off x="3843338" y="3866227"/>
            <a:ext cx="75008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0" dirty="0">
                <a:latin typeface="+mn-lt"/>
              </a:rPr>
              <a:t>El </a:t>
            </a:r>
            <a:r>
              <a:rPr lang="en-US" sz="2000" i="0" dirty="0" err="1">
                <a:latin typeface="+mn-lt"/>
              </a:rPr>
              <a:t>Modelo</a:t>
            </a:r>
            <a:r>
              <a:rPr lang="en-US" sz="2000" i="0" dirty="0">
                <a:latin typeface="+mn-lt"/>
              </a:rPr>
              <a:t> de </a:t>
            </a:r>
            <a:r>
              <a:rPr lang="en-US" sz="2000" i="0" dirty="0" err="1">
                <a:latin typeface="+mn-lt"/>
              </a:rPr>
              <a:t>substitucion</a:t>
            </a:r>
            <a:r>
              <a:rPr lang="en-US" sz="2000" i="0" dirty="0">
                <a:latin typeface="+mn-lt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0" dirty="0">
                <a:latin typeface="+mn-lt"/>
              </a:rPr>
              <a:t>Vincula las </a:t>
            </a:r>
            <a:r>
              <a:rPr lang="en-US" sz="2000" i="0" dirty="0" err="1">
                <a:latin typeface="+mn-lt"/>
              </a:rPr>
              <a:t>sequencias</a:t>
            </a:r>
            <a:r>
              <a:rPr lang="en-US" sz="2000" i="0" dirty="0">
                <a:latin typeface="+mn-lt"/>
              </a:rPr>
              <a:t> </a:t>
            </a:r>
            <a:r>
              <a:rPr lang="en-US" sz="2000" i="0" dirty="0" err="1">
                <a:latin typeface="+mn-lt"/>
              </a:rPr>
              <a:t>genomicas</a:t>
            </a:r>
            <a:r>
              <a:rPr lang="en-US" sz="2000" i="0" dirty="0">
                <a:latin typeface="+mn-lt"/>
              </a:rPr>
              <a:t> con la </a:t>
            </a:r>
            <a:r>
              <a:rPr lang="en-US" sz="2000" i="0" dirty="0" err="1">
                <a:latin typeface="+mn-lt"/>
              </a:rPr>
              <a:t>genealogia</a:t>
            </a:r>
            <a:endParaRPr lang="en-US" sz="2000" i="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0" dirty="0" err="1">
                <a:latin typeface="+mn-lt"/>
              </a:rPr>
              <a:t>Observamos</a:t>
            </a:r>
            <a:r>
              <a:rPr lang="en-US" sz="2000" i="0" dirty="0">
                <a:latin typeface="+mn-lt"/>
              </a:rPr>
              <a:t> las </a:t>
            </a:r>
            <a:r>
              <a:rPr lang="en-US" sz="2000" i="0" dirty="0" err="1">
                <a:latin typeface="+mn-lt"/>
              </a:rPr>
              <a:t>sequecias</a:t>
            </a:r>
            <a:r>
              <a:rPr lang="en-US" sz="2000" i="0" dirty="0">
                <a:latin typeface="+mn-lt"/>
              </a:rPr>
              <a:t> </a:t>
            </a:r>
            <a:r>
              <a:rPr lang="en-US" sz="2000" i="0" dirty="0" err="1">
                <a:latin typeface="+mn-lt"/>
              </a:rPr>
              <a:t>en</a:t>
            </a:r>
            <a:r>
              <a:rPr lang="en-US" sz="2000" i="0" dirty="0">
                <a:latin typeface="+mn-lt"/>
              </a:rPr>
              <a:t> la </a:t>
            </a:r>
            <a:r>
              <a:rPr lang="en-US" sz="2000" i="0" dirty="0" err="1">
                <a:latin typeface="+mn-lt"/>
              </a:rPr>
              <a:t>hojas</a:t>
            </a:r>
            <a:r>
              <a:rPr lang="en-US" sz="2000" i="0" dirty="0">
                <a:latin typeface="+mn-lt"/>
              </a:rPr>
              <a:t> de </a:t>
            </a:r>
            <a:r>
              <a:rPr lang="en-US" sz="2000" i="0" dirty="0" err="1">
                <a:latin typeface="+mn-lt"/>
              </a:rPr>
              <a:t>los</a:t>
            </a:r>
            <a:r>
              <a:rPr lang="en-US" sz="2000" i="0" dirty="0">
                <a:latin typeface="+mn-lt"/>
              </a:rPr>
              <a:t> </a:t>
            </a:r>
            <a:r>
              <a:rPr lang="en-US" sz="2000" i="0" dirty="0" err="1">
                <a:latin typeface="+mn-lt"/>
              </a:rPr>
              <a:t>arboles</a:t>
            </a:r>
            <a:r>
              <a:rPr lang="en-US" sz="2000" i="0" dirty="0">
                <a:latin typeface="+mn-lt"/>
              </a:rPr>
              <a:t>, no </a:t>
            </a:r>
            <a:r>
              <a:rPr lang="en-US" sz="2000" i="0" dirty="0" err="1">
                <a:latin typeface="+mn-lt"/>
              </a:rPr>
              <a:t>sus</a:t>
            </a:r>
            <a:r>
              <a:rPr lang="en-US" sz="2000" i="0" dirty="0">
                <a:latin typeface="+mn-lt"/>
              </a:rPr>
              <a:t> </a:t>
            </a:r>
            <a:r>
              <a:rPr lang="en-US" sz="2000" i="0" dirty="0" err="1">
                <a:latin typeface="+mn-lt"/>
              </a:rPr>
              <a:t>historias</a:t>
            </a:r>
            <a:endParaRPr lang="en-US" sz="2000" i="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0" dirty="0" err="1">
                <a:latin typeface="+mn-lt"/>
              </a:rPr>
              <a:t>Substituciones</a:t>
            </a:r>
            <a:r>
              <a:rPr lang="en-US" sz="2000" i="0" dirty="0">
                <a:latin typeface="+mn-lt"/>
              </a:rPr>
              <a:t> multiples </a:t>
            </a:r>
            <a:r>
              <a:rPr lang="en-US" sz="2000" i="0" dirty="0" err="1">
                <a:latin typeface="+mn-lt"/>
              </a:rPr>
              <a:t>en</a:t>
            </a:r>
            <a:r>
              <a:rPr lang="en-US" sz="2000" i="0" dirty="0">
                <a:latin typeface="+mn-lt"/>
              </a:rPr>
              <a:t> el </a:t>
            </a:r>
            <a:r>
              <a:rPr lang="en-US" sz="2000" i="0" dirty="0" err="1">
                <a:latin typeface="+mn-lt"/>
              </a:rPr>
              <a:t>mismo</a:t>
            </a:r>
            <a:r>
              <a:rPr lang="en-US" sz="2000" i="0" dirty="0">
                <a:latin typeface="+mn-lt"/>
              </a:rPr>
              <a:t> site </a:t>
            </a:r>
            <a:r>
              <a:rPr lang="en-US" sz="2000" i="0" dirty="0" err="1">
                <a:latin typeface="+mn-lt"/>
              </a:rPr>
              <a:t>significa</a:t>
            </a:r>
            <a:r>
              <a:rPr lang="en-US" sz="2000" i="0" dirty="0">
                <a:latin typeface="+mn-lt"/>
              </a:rPr>
              <a:t> que no </a:t>
            </a:r>
            <a:r>
              <a:rPr lang="en-US" sz="2000" i="0" dirty="0" err="1">
                <a:latin typeface="+mn-lt"/>
              </a:rPr>
              <a:t>todas</a:t>
            </a:r>
            <a:r>
              <a:rPr lang="en-US" sz="2000" i="0" dirty="0">
                <a:latin typeface="+mn-lt"/>
              </a:rPr>
              <a:t> las </a:t>
            </a:r>
            <a:r>
              <a:rPr lang="en-US" sz="2000" i="0" dirty="0" err="1">
                <a:latin typeface="+mn-lt"/>
              </a:rPr>
              <a:t>substituciones</a:t>
            </a:r>
            <a:r>
              <a:rPr lang="en-US" sz="2000" i="0" dirty="0">
                <a:latin typeface="+mn-lt"/>
              </a:rPr>
              <a:t> son </a:t>
            </a:r>
            <a:r>
              <a:rPr lang="en-US" sz="2000" i="0" dirty="0" err="1">
                <a:latin typeface="+mn-lt"/>
              </a:rPr>
              <a:t>observadas</a:t>
            </a:r>
            <a:r>
              <a:rPr lang="en-US" sz="2000" i="0" dirty="0">
                <a:latin typeface="+mn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0" dirty="0">
                <a:latin typeface="+mn-lt"/>
              </a:rPr>
              <a:t>Para </a:t>
            </a:r>
            <a:r>
              <a:rPr lang="en-US" sz="2000" i="0" dirty="0" err="1">
                <a:latin typeface="+mn-lt"/>
              </a:rPr>
              <a:t>inferir</a:t>
            </a:r>
            <a:r>
              <a:rPr lang="en-US" sz="2000" i="0" dirty="0">
                <a:latin typeface="+mn-lt"/>
              </a:rPr>
              <a:t> la </a:t>
            </a:r>
            <a:r>
              <a:rPr lang="en-US" sz="2000" i="0" dirty="0" err="1">
                <a:latin typeface="+mn-lt"/>
              </a:rPr>
              <a:t>historia</a:t>
            </a:r>
            <a:r>
              <a:rPr lang="en-US" sz="2000" i="0" dirty="0">
                <a:latin typeface="+mn-lt"/>
              </a:rPr>
              <a:t> de </a:t>
            </a:r>
            <a:r>
              <a:rPr lang="en-US" sz="2000" i="0" dirty="0" err="1">
                <a:latin typeface="+mn-lt"/>
              </a:rPr>
              <a:t>evolucion</a:t>
            </a:r>
            <a:r>
              <a:rPr lang="en-US" sz="2000" i="0" dirty="0">
                <a:latin typeface="+mn-lt"/>
              </a:rPr>
              <a:t> </a:t>
            </a:r>
            <a:r>
              <a:rPr lang="en-US" sz="2000" i="0" dirty="0" err="1">
                <a:latin typeface="+mn-lt"/>
              </a:rPr>
              <a:t>necesitamos</a:t>
            </a:r>
            <a:r>
              <a:rPr lang="en-US" sz="2000" i="0" dirty="0">
                <a:latin typeface="+mn-lt"/>
              </a:rPr>
              <a:t> </a:t>
            </a:r>
            <a:r>
              <a:rPr lang="en-US" sz="2000" i="0" dirty="0" err="1">
                <a:latin typeface="+mn-lt"/>
              </a:rPr>
              <a:t>tomar</a:t>
            </a:r>
            <a:r>
              <a:rPr lang="en-US" sz="2000" i="0" dirty="0">
                <a:latin typeface="+mn-lt"/>
              </a:rPr>
              <a:t> </a:t>
            </a:r>
            <a:r>
              <a:rPr lang="en-US" sz="2000" i="0" dirty="0" err="1">
                <a:latin typeface="+mn-lt"/>
              </a:rPr>
              <a:t>en</a:t>
            </a:r>
            <a:r>
              <a:rPr lang="en-US" sz="2000" i="0" dirty="0">
                <a:latin typeface="+mn-lt"/>
              </a:rPr>
              <a:t> </a:t>
            </a:r>
            <a:r>
              <a:rPr lang="en-US" sz="2000" i="0" dirty="0" err="1">
                <a:latin typeface="+mn-lt"/>
              </a:rPr>
              <a:t>cuenta</a:t>
            </a:r>
            <a:r>
              <a:rPr lang="en-US" sz="2000" i="0" dirty="0">
                <a:latin typeface="+mn-lt"/>
              </a:rPr>
              <a:t> </a:t>
            </a:r>
            <a:r>
              <a:rPr lang="en-US" sz="2000" b="1" i="0" dirty="0" err="1">
                <a:latin typeface="+mn-lt"/>
              </a:rPr>
              <a:t>todas</a:t>
            </a:r>
            <a:r>
              <a:rPr lang="en-US" sz="2000" b="1" i="0" dirty="0">
                <a:latin typeface="+mn-lt"/>
              </a:rPr>
              <a:t> las </a:t>
            </a:r>
            <a:r>
              <a:rPr lang="en-US" sz="2000" b="1" i="0" dirty="0" err="1">
                <a:latin typeface="+mn-lt"/>
              </a:rPr>
              <a:t>trayectorias</a:t>
            </a:r>
            <a:r>
              <a:rPr lang="en-US" sz="2000" b="1" i="0" dirty="0">
                <a:latin typeface="+mn-lt"/>
              </a:rPr>
              <a:t> </a:t>
            </a:r>
            <a:r>
              <a:rPr lang="en-US" sz="2000" b="1" i="0" dirty="0" err="1">
                <a:latin typeface="+mn-lt"/>
              </a:rPr>
              <a:t>posibles</a:t>
            </a:r>
            <a:endParaRPr lang="en-US" sz="2000" b="1" i="0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7B8AA8-D7AA-4143-8DB8-6FD041A01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03" y="1490974"/>
            <a:ext cx="6819900" cy="1752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1329DA-81FE-704E-B157-A363181382AF}"/>
              </a:ext>
            </a:extLst>
          </p:cNvPr>
          <p:cNvSpPr txBox="1"/>
          <p:nvPr/>
        </p:nvSpPr>
        <p:spPr>
          <a:xfrm>
            <a:off x="7436585" y="1332080"/>
            <a:ext cx="41076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0" dirty="0" err="1">
                <a:latin typeface="+mn-lt"/>
              </a:rPr>
              <a:t>Asumimos</a:t>
            </a:r>
            <a:r>
              <a:rPr lang="en-US" sz="1800" i="0" dirty="0">
                <a:latin typeface="+mn-lt"/>
              </a:rPr>
              <a:t> que: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0" dirty="0" err="1">
                <a:latin typeface="+mn-lt"/>
              </a:rPr>
              <a:t>Cada</a:t>
            </a:r>
            <a:r>
              <a:rPr lang="en-US" sz="1800" i="0" dirty="0">
                <a:latin typeface="+mn-lt"/>
              </a:rPr>
              <a:t> site </a:t>
            </a:r>
            <a:r>
              <a:rPr lang="en-US" sz="1800" i="0" dirty="0" err="1">
                <a:latin typeface="+mn-lt"/>
              </a:rPr>
              <a:t>evoluciona</a:t>
            </a:r>
            <a:r>
              <a:rPr lang="en-US" sz="1800" i="0" dirty="0">
                <a:latin typeface="+mn-lt"/>
              </a:rPr>
              <a:t> </a:t>
            </a:r>
            <a:r>
              <a:rPr lang="en-US" sz="1800" i="0" dirty="0" err="1">
                <a:latin typeface="+mn-lt"/>
              </a:rPr>
              <a:t>independientemente</a:t>
            </a:r>
            <a:r>
              <a:rPr lang="en-US" sz="1800" i="0" dirty="0">
                <a:latin typeface="+mn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0" dirty="0" err="1">
                <a:latin typeface="+mn-lt"/>
              </a:rPr>
              <a:t>Substituciones</a:t>
            </a:r>
            <a:r>
              <a:rPr lang="en-US" sz="1800" i="0" dirty="0">
                <a:latin typeface="+mn-lt"/>
              </a:rPr>
              <a:t> </a:t>
            </a:r>
            <a:r>
              <a:rPr lang="en-US" sz="1800" i="0" dirty="0" err="1">
                <a:latin typeface="+mn-lt"/>
              </a:rPr>
              <a:t>en</a:t>
            </a:r>
            <a:r>
              <a:rPr lang="en-US" sz="1800" i="0" dirty="0">
                <a:latin typeface="+mn-lt"/>
              </a:rPr>
              <a:t> </a:t>
            </a:r>
            <a:r>
              <a:rPr lang="en-US" sz="1800" i="0" dirty="0" err="1">
                <a:latin typeface="+mn-lt"/>
              </a:rPr>
              <a:t>cada</a:t>
            </a:r>
            <a:r>
              <a:rPr lang="en-US" sz="1800" i="0" dirty="0">
                <a:latin typeface="+mn-lt"/>
              </a:rPr>
              <a:t> site se </a:t>
            </a:r>
            <a:r>
              <a:rPr lang="en-US" sz="1800" i="0" dirty="0" err="1">
                <a:latin typeface="+mn-lt"/>
              </a:rPr>
              <a:t>rigen</a:t>
            </a:r>
            <a:r>
              <a:rPr lang="en-US" sz="1800" i="0" dirty="0">
                <a:latin typeface="+mn-lt"/>
              </a:rPr>
              <a:t> </a:t>
            </a:r>
            <a:r>
              <a:rPr lang="en-US" sz="1800" i="0" dirty="0" err="1">
                <a:latin typeface="+mn-lt"/>
              </a:rPr>
              <a:t>por</a:t>
            </a:r>
            <a:r>
              <a:rPr lang="en-US" sz="1800" i="0" dirty="0">
                <a:latin typeface="+mn-lt"/>
              </a:rPr>
              <a:t> un </a:t>
            </a:r>
            <a:r>
              <a:rPr lang="en-US" sz="1800" b="1" i="0" dirty="0" err="1">
                <a:latin typeface="+mn-lt"/>
              </a:rPr>
              <a:t>proceso</a:t>
            </a:r>
            <a:r>
              <a:rPr lang="en-US" sz="1800" b="1" i="0" dirty="0">
                <a:latin typeface="+mn-lt"/>
              </a:rPr>
              <a:t> de Markov continuo</a:t>
            </a:r>
          </a:p>
        </p:txBody>
      </p:sp>
    </p:spTree>
    <p:extLst>
      <p:ext uri="{BB962C8B-B14F-4D97-AF65-F5344CB8AC3E}">
        <p14:creationId xmlns:p14="http://schemas.microsoft.com/office/powerpoint/2010/main" val="4096404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BE7C7-2191-F142-A86F-68CD24C9E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substitucion</a:t>
            </a:r>
            <a:r>
              <a:rPr lang="en-US" dirty="0"/>
              <a:t>: </a:t>
            </a:r>
            <a:r>
              <a:rPr lang="en-US" dirty="0" err="1"/>
              <a:t>Probabilidades</a:t>
            </a:r>
            <a:r>
              <a:rPr lang="en-US" dirty="0"/>
              <a:t> y </a:t>
            </a:r>
            <a:r>
              <a:rPr lang="en-US" dirty="0" err="1"/>
              <a:t>tasas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DA3DA-145A-6749-882D-8D2C333EE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14441"/>
            <a:ext cx="10972800" cy="86359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err="1"/>
              <a:t>Expresamos</a:t>
            </a:r>
            <a:r>
              <a:rPr lang="en-US" sz="2000" dirty="0"/>
              <a:t> el </a:t>
            </a:r>
            <a:r>
              <a:rPr lang="en-US" sz="2000" dirty="0" err="1"/>
              <a:t>modelo</a:t>
            </a:r>
            <a:r>
              <a:rPr lang="en-US" sz="2000" dirty="0"/>
              <a:t> de </a:t>
            </a:r>
            <a:r>
              <a:rPr lang="en-US" sz="2000" dirty="0" err="1"/>
              <a:t>substitucion</a:t>
            </a:r>
            <a:r>
              <a:rPr lang="en-US" sz="2000" dirty="0"/>
              <a:t> con la </a:t>
            </a:r>
            <a:r>
              <a:rPr lang="en-US" sz="2000" dirty="0" err="1"/>
              <a:t>matriz</a:t>
            </a:r>
            <a:r>
              <a:rPr lang="en-US" sz="2000" dirty="0"/>
              <a:t> de </a:t>
            </a:r>
            <a:r>
              <a:rPr lang="en-US" sz="2000" dirty="0" err="1"/>
              <a:t>substitucion</a:t>
            </a:r>
            <a:r>
              <a:rPr lang="en-US" sz="2000" dirty="0"/>
              <a:t> Q </a:t>
            </a:r>
            <a:r>
              <a:rPr lang="en-US" sz="2000" dirty="0" err="1"/>
              <a:t>donde</a:t>
            </a:r>
            <a:r>
              <a:rPr lang="en-US" sz="2000" dirty="0"/>
              <a:t> q(</a:t>
            </a:r>
            <a:r>
              <a:rPr lang="en-US" sz="2000" dirty="0" err="1"/>
              <a:t>i,j</a:t>
            </a:r>
            <a:r>
              <a:rPr lang="en-US" sz="2000" dirty="0"/>
              <a:t>) </a:t>
            </a:r>
            <a:r>
              <a:rPr lang="en-US" sz="2000" dirty="0" err="1"/>
              <a:t>es</a:t>
            </a:r>
            <a:r>
              <a:rPr lang="en-US" sz="2000" dirty="0"/>
              <a:t> la </a:t>
            </a:r>
            <a:r>
              <a:rPr lang="en-US" sz="2000" dirty="0" err="1"/>
              <a:t>tasa</a:t>
            </a:r>
            <a:r>
              <a:rPr lang="en-US" sz="2000" dirty="0"/>
              <a:t> </a:t>
            </a:r>
            <a:r>
              <a:rPr lang="en-US" sz="2000" dirty="0" err="1"/>
              <a:t>relativa</a:t>
            </a:r>
            <a:r>
              <a:rPr lang="en-US" sz="2000" dirty="0"/>
              <a:t> de </a:t>
            </a:r>
            <a:r>
              <a:rPr lang="en-US" sz="2000" dirty="0" err="1"/>
              <a:t>substitucion</a:t>
            </a:r>
            <a:r>
              <a:rPr lang="en-US" sz="2000" dirty="0"/>
              <a:t> de </a:t>
            </a:r>
            <a:r>
              <a:rPr lang="en-US" sz="2000" dirty="0" err="1"/>
              <a:t>estado</a:t>
            </a:r>
            <a:r>
              <a:rPr lang="en-US" sz="2000" dirty="0"/>
              <a:t> </a:t>
            </a:r>
            <a:r>
              <a:rPr lang="en-US" sz="2000" b="1" i="1" dirty="0" err="1"/>
              <a:t>i</a:t>
            </a:r>
            <a:r>
              <a:rPr lang="en-US" sz="2000" dirty="0"/>
              <a:t> a </a:t>
            </a:r>
            <a:r>
              <a:rPr lang="en-US" sz="2000" dirty="0" err="1"/>
              <a:t>estado</a:t>
            </a:r>
            <a:r>
              <a:rPr lang="en-US" sz="2000" dirty="0"/>
              <a:t> </a:t>
            </a:r>
            <a:r>
              <a:rPr lang="en-US" sz="2000" b="1" i="1" dirty="0"/>
              <a:t>j</a:t>
            </a:r>
            <a:r>
              <a:rPr lang="en-US" sz="20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5489C4-2C67-0A47-84E3-14A12370B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650" y="2120888"/>
            <a:ext cx="6108700" cy="19304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B4EE16-A5E7-0849-AA45-F831CE08AEBF}"/>
              </a:ext>
            </a:extLst>
          </p:cNvPr>
          <p:cNvSpPr txBox="1">
            <a:spLocks/>
          </p:cNvSpPr>
          <p:nvPr/>
        </p:nvSpPr>
        <p:spPr>
          <a:xfrm>
            <a:off x="762000" y="3910024"/>
            <a:ext cx="10972800" cy="863599"/>
          </a:xfrm>
          <a:prstGeom prst="rect">
            <a:avLst/>
          </a:prstGeom>
        </p:spPr>
        <p:txBody>
          <a:bodyPr vert="horz" rtlCol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12573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7145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1717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alpha val="100000"/>
                  </a:schemeClr>
                </a:solidFill>
                <a:latin typeface="+mn-lt"/>
              </a:defRPr>
            </a:lvl6pPr>
            <a:lvl7pPr marL="2971800" indent="-228600" algn="l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alpha val="100000"/>
                  </a:schemeClr>
                </a:solidFill>
                <a:latin typeface="+mn-lt"/>
              </a:defRPr>
            </a:lvl7pPr>
            <a:lvl8pPr marL="3429000" indent="-228600" algn="l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alpha val="100000"/>
                  </a:schemeClr>
                </a:solidFill>
                <a:latin typeface="+mn-lt"/>
              </a:defRPr>
            </a:lvl8pPr>
            <a:lvl9pPr marL="3886200" indent="-228600" algn="l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alpha val="100000"/>
                  </a:schemeClr>
                </a:solidFill>
                <a:latin typeface="+mn-lt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0" kern="0" dirty="0"/>
              <a:t>Las </a:t>
            </a:r>
            <a:r>
              <a:rPr lang="en-US" sz="2000" i="0" kern="0" dirty="0" err="1"/>
              <a:t>probabilidades</a:t>
            </a:r>
            <a:r>
              <a:rPr lang="en-US" sz="2000" i="0" kern="0" dirty="0"/>
              <a:t> de </a:t>
            </a:r>
            <a:r>
              <a:rPr lang="en-US" sz="2000" i="0" kern="0" dirty="0" err="1"/>
              <a:t>transicion</a:t>
            </a:r>
            <a:r>
              <a:rPr lang="en-US" sz="2000" i="0" kern="0" dirty="0"/>
              <a:t> </a:t>
            </a:r>
            <a:r>
              <a:rPr lang="en-US" sz="2000" i="0" kern="0" dirty="0" err="1"/>
              <a:t>en</a:t>
            </a:r>
            <a:r>
              <a:rPr lang="en-US" sz="2000" i="0" kern="0" dirty="0"/>
              <a:t> P(t) </a:t>
            </a:r>
            <a:r>
              <a:rPr lang="en-US" sz="2000" i="0" kern="0" dirty="0" err="1"/>
              <a:t>toman</a:t>
            </a:r>
            <a:r>
              <a:rPr lang="en-US" sz="2000" i="0" kern="0" dirty="0"/>
              <a:t> </a:t>
            </a:r>
            <a:r>
              <a:rPr lang="en-US" sz="2000" i="0" kern="0" dirty="0" err="1"/>
              <a:t>en</a:t>
            </a:r>
            <a:r>
              <a:rPr lang="en-US" sz="2000" i="0" kern="0" dirty="0"/>
              <a:t> </a:t>
            </a:r>
            <a:r>
              <a:rPr lang="en-US" sz="2000" i="0" kern="0" dirty="0" err="1"/>
              <a:t>consideracion</a:t>
            </a:r>
            <a:r>
              <a:rPr lang="en-US" sz="2000" i="0" kern="0" dirty="0"/>
              <a:t> </a:t>
            </a:r>
            <a:r>
              <a:rPr lang="en-US" sz="2000" i="0" kern="0" dirty="0" err="1"/>
              <a:t>cada</a:t>
            </a:r>
            <a:r>
              <a:rPr lang="en-US" sz="2000" i="0" kern="0" dirty="0"/>
              <a:t> possible </a:t>
            </a:r>
            <a:r>
              <a:rPr lang="en-US" sz="2000" i="0" kern="0" dirty="0" err="1"/>
              <a:t>trajectoria</a:t>
            </a:r>
            <a:r>
              <a:rPr lang="en-US" sz="2000" i="0" kern="0" dirty="0"/>
              <a:t> </a:t>
            </a:r>
            <a:r>
              <a:rPr lang="en-US" sz="2000" i="0" kern="0" dirty="0" err="1"/>
              <a:t>evoutiva</a:t>
            </a:r>
            <a:r>
              <a:rPr lang="en-US" sz="2000" i="0" kern="0" dirty="0"/>
              <a:t> </a:t>
            </a:r>
            <a:r>
              <a:rPr lang="en-US" sz="2000" i="0" kern="0" dirty="0" err="1"/>
              <a:t>en</a:t>
            </a:r>
            <a:r>
              <a:rPr lang="en-US" sz="2000" i="0" kern="0" dirty="0"/>
              <a:t> </a:t>
            </a:r>
            <a:r>
              <a:rPr lang="en-US" sz="2000" i="0" kern="0" dirty="0" err="1"/>
              <a:t>cada</a:t>
            </a:r>
            <a:r>
              <a:rPr lang="en-US" sz="2000" i="0" kern="0" dirty="0"/>
              <a:t> site.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B9D1D7-12C6-1B48-9502-AFB094994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064" y="5207797"/>
            <a:ext cx="1219200" cy="62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80FC75-0406-4749-88F0-19FC1C9FC3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811" y="4522783"/>
            <a:ext cx="5648421" cy="188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8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10BA4-BDFF-FF45-9542-58C2BA1F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Ejemplos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B2334-E9BB-594E-BCEF-CB58B1B82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425" y="2114552"/>
            <a:ext cx="3619500" cy="471486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err="1"/>
              <a:t>Modelo</a:t>
            </a:r>
            <a:r>
              <a:rPr lang="en-US" sz="2000" dirty="0"/>
              <a:t> Jukes-Cantor (JC69)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C73DAE-58D2-CE4C-A7CF-393181DBC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925" y="1328738"/>
            <a:ext cx="6235700" cy="251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FEC778-357F-D346-ADBE-AF44AC151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25" y="3957638"/>
            <a:ext cx="7061200" cy="26797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61E4C15-E695-CE42-B19C-448A3BE80AC1}"/>
              </a:ext>
            </a:extLst>
          </p:cNvPr>
          <p:cNvSpPr txBox="1">
            <a:spLocks/>
          </p:cNvSpPr>
          <p:nvPr/>
        </p:nvSpPr>
        <p:spPr>
          <a:xfrm>
            <a:off x="7470775" y="6165852"/>
            <a:ext cx="4114801" cy="471486"/>
          </a:xfrm>
          <a:prstGeom prst="rect">
            <a:avLst/>
          </a:prstGeom>
        </p:spPr>
        <p:txBody>
          <a:bodyPr vert="horz" rtlCol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12573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7145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1717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alpha val="100000"/>
                  </a:schemeClr>
                </a:solidFill>
                <a:latin typeface="+mn-lt"/>
              </a:defRPr>
            </a:lvl6pPr>
            <a:lvl7pPr marL="2971800" indent="-228600" algn="l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alpha val="100000"/>
                  </a:schemeClr>
                </a:solidFill>
                <a:latin typeface="+mn-lt"/>
              </a:defRPr>
            </a:lvl7pPr>
            <a:lvl8pPr marL="3429000" indent="-228600" algn="l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alpha val="100000"/>
                  </a:schemeClr>
                </a:solidFill>
                <a:latin typeface="+mn-lt"/>
              </a:defRPr>
            </a:lvl8pPr>
            <a:lvl9pPr marL="3886200" indent="-228600" algn="l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alpha val="100000"/>
                  </a:schemeClr>
                </a:solidFill>
                <a:latin typeface="+mn-lt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0" kern="0" dirty="0" err="1"/>
              <a:t>Modelo</a:t>
            </a:r>
            <a:r>
              <a:rPr lang="en-US" sz="2000" i="0" kern="0" dirty="0"/>
              <a:t> Kimura 2-paremeter (K80)</a:t>
            </a:r>
          </a:p>
        </p:txBody>
      </p:sp>
    </p:spTree>
    <p:extLst>
      <p:ext uri="{BB962C8B-B14F-4D97-AF65-F5344CB8AC3E}">
        <p14:creationId xmlns:p14="http://schemas.microsoft.com/office/powerpoint/2010/main" val="2101719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823ED-F399-7F44-BB28-1C3C9FD47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Ejemplo</a:t>
            </a:r>
            <a:r>
              <a:rPr lang="en-US" dirty="0"/>
              <a:t> </a:t>
            </a:r>
            <a:r>
              <a:rPr lang="en-US" dirty="0" err="1"/>
              <a:t>Algoritmo</a:t>
            </a:r>
            <a:r>
              <a:rPr lang="en-US" dirty="0"/>
              <a:t> ‘pruning’ / </a:t>
            </a:r>
            <a:r>
              <a:rPr lang="en-US" dirty="0" err="1"/>
              <a:t>Felsenstein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2BDD12-D3D9-1D40-954C-0083B0200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34" y="1724044"/>
            <a:ext cx="5283200" cy="4495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D07957-9223-484C-B030-6D4D283A1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449" y="2289175"/>
            <a:ext cx="48768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343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5A3D9-B068-8242-B225-565A1661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Filogenetica</a:t>
            </a:r>
            <a:r>
              <a:rPr lang="en-US" dirty="0"/>
              <a:t> </a:t>
            </a:r>
            <a:r>
              <a:rPr lang="en-US" dirty="0" err="1"/>
              <a:t>Bayesiana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AD32D-6BCD-9746-88EC-0D95A976B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500062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Teorema</a:t>
            </a:r>
            <a:r>
              <a:rPr lang="en-US" dirty="0"/>
              <a:t> de Bayes: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954CF0-C0C9-CF48-9DB6-F4B7CDFE9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211" y="2209800"/>
            <a:ext cx="5575300" cy="2781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37EB24-A272-0048-A3B5-FC6DBE104866}"/>
              </a:ext>
            </a:extLst>
          </p:cNvPr>
          <p:cNvSpPr txBox="1"/>
          <p:nvPr/>
        </p:nvSpPr>
        <p:spPr>
          <a:xfrm>
            <a:off x="800096" y="4886325"/>
            <a:ext cx="102441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 err="1">
                <a:latin typeface="+mn-lt"/>
              </a:rPr>
              <a:t>Inferencia</a:t>
            </a:r>
            <a:r>
              <a:rPr lang="en-US" sz="2400" i="0" dirty="0">
                <a:latin typeface="+mn-lt"/>
              </a:rPr>
              <a:t> </a:t>
            </a:r>
            <a:r>
              <a:rPr lang="en-US" sz="2400" i="0" dirty="0" err="1">
                <a:latin typeface="+mn-lt"/>
              </a:rPr>
              <a:t>Bayesiana</a:t>
            </a:r>
            <a:r>
              <a:rPr lang="en-US" sz="2400" i="0" dirty="0">
                <a:latin typeface="+mn-lt"/>
              </a:rPr>
              <a:t>:</a:t>
            </a:r>
          </a:p>
          <a:p>
            <a:r>
              <a:rPr lang="en-US" sz="2400" i="0" dirty="0" err="1">
                <a:latin typeface="+mn-lt"/>
              </a:rPr>
              <a:t>Metodo</a:t>
            </a:r>
            <a:r>
              <a:rPr lang="en-US" sz="2400" i="0" dirty="0">
                <a:latin typeface="+mn-lt"/>
              </a:rPr>
              <a:t> de </a:t>
            </a:r>
            <a:r>
              <a:rPr lang="en-US" sz="2400" i="0" dirty="0" err="1">
                <a:latin typeface="+mn-lt"/>
              </a:rPr>
              <a:t>inferencia</a:t>
            </a:r>
            <a:r>
              <a:rPr lang="en-US" sz="2400" i="0" dirty="0">
                <a:latin typeface="+mn-lt"/>
              </a:rPr>
              <a:t> </a:t>
            </a:r>
            <a:r>
              <a:rPr lang="en-US" sz="2400" i="0" dirty="0" err="1">
                <a:latin typeface="+mn-lt"/>
              </a:rPr>
              <a:t>estadistica</a:t>
            </a:r>
            <a:r>
              <a:rPr lang="en-US" sz="2400" i="0" dirty="0">
                <a:latin typeface="+mn-lt"/>
              </a:rPr>
              <a:t> que  </a:t>
            </a:r>
            <a:r>
              <a:rPr lang="en-US" sz="2400" i="0" dirty="0" err="1">
                <a:latin typeface="+mn-lt"/>
              </a:rPr>
              <a:t>usa</a:t>
            </a:r>
            <a:r>
              <a:rPr lang="en-US" sz="2400" i="0" dirty="0">
                <a:latin typeface="+mn-lt"/>
              </a:rPr>
              <a:t> el </a:t>
            </a:r>
            <a:r>
              <a:rPr lang="en-US" sz="2400" i="0" dirty="0" err="1">
                <a:latin typeface="+mn-lt"/>
              </a:rPr>
              <a:t>teorema</a:t>
            </a:r>
            <a:r>
              <a:rPr lang="en-US" sz="2400" i="0" dirty="0">
                <a:latin typeface="+mn-lt"/>
              </a:rPr>
              <a:t> de Bayes para calculary la probability de </a:t>
            </a:r>
            <a:r>
              <a:rPr lang="en-US" sz="2400" i="0" dirty="0" err="1">
                <a:latin typeface="+mn-lt"/>
              </a:rPr>
              <a:t>una</a:t>
            </a:r>
            <a:r>
              <a:rPr lang="en-US" sz="2400" i="0" dirty="0">
                <a:latin typeface="+mn-lt"/>
              </a:rPr>
              <a:t> </a:t>
            </a:r>
            <a:r>
              <a:rPr lang="en-US" sz="2400" i="0" dirty="0" err="1">
                <a:latin typeface="+mn-lt"/>
              </a:rPr>
              <a:t>hipotesis</a:t>
            </a:r>
            <a:r>
              <a:rPr lang="en-US" sz="2400" i="0" dirty="0">
                <a:latin typeface="+mn-lt"/>
              </a:rPr>
              <a:t>. </a:t>
            </a:r>
            <a:r>
              <a:rPr lang="en-US" sz="2400" i="0" dirty="0" err="1">
                <a:latin typeface="+mn-lt"/>
              </a:rPr>
              <a:t>Inferencia</a:t>
            </a:r>
            <a:r>
              <a:rPr lang="en-US" sz="2400" i="0" dirty="0">
                <a:latin typeface="+mn-lt"/>
              </a:rPr>
              <a:t> </a:t>
            </a:r>
            <a:r>
              <a:rPr lang="en-US" sz="2400" i="0" dirty="0" err="1">
                <a:latin typeface="+mn-lt"/>
              </a:rPr>
              <a:t>Bayesiana</a:t>
            </a:r>
            <a:r>
              <a:rPr lang="en-US" sz="2400" i="0" dirty="0">
                <a:latin typeface="+mn-lt"/>
              </a:rPr>
              <a:t> </a:t>
            </a:r>
            <a:r>
              <a:rPr lang="en-US" sz="2400" i="0" dirty="0" err="1">
                <a:latin typeface="+mn-lt"/>
              </a:rPr>
              <a:t>combina</a:t>
            </a:r>
            <a:r>
              <a:rPr lang="en-US" sz="2400" i="0" dirty="0">
                <a:latin typeface="+mn-lt"/>
              </a:rPr>
              <a:t> </a:t>
            </a:r>
            <a:r>
              <a:rPr lang="en-US" sz="2400" i="0" dirty="0" err="1">
                <a:latin typeface="+mn-lt"/>
              </a:rPr>
              <a:t>informacion</a:t>
            </a:r>
            <a:r>
              <a:rPr lang="en-US" sz="2400" i="0" dirty="0">
                <a:latin typeface="+mn-lt"/>
              </a:rPr>
              <a:t> previa con </a:t>
            </a:r>
            <a:r>
              <a:rPr lang="en-US" sz="2400" i="0" dirty="0" err="1">
                <a:latin typeface="+mn-lt"/>
              </a:rPr>
              <a:t>nuevas</a:t>
            </a:r>
            <a:r>
              <a:rPr lang="en-US" sz="2400" i="0" dirty="0">
                <a:latin typeface="+mn-lt"/>
              </a:rPr>
              <a:t> </a:t>
            </a:r>
            <a:r>
              <a:rPr lang="en-US" sz="2400" i="0" dirty="0" err="1">
                <a:latin typeface="+mn-lt"/>
              </a:rPr>
              <a:t>observaciones</a:t>
            </a:r>
            <a:r>
              <a:rPr lang="en-US" sz="2400" i="0" dirty="0">
                <a:latin typeface="+mn-lt"/>
              </a:rPr>
              <a:t> o data.</a:t>
            </a:r>
          </a:p>
        </p:txBody>
      </p:sp>
    </p:spTree>
    <p:extLst>
      <p:ext uri="{BB962C8B-B14F-4D97-AF65-F5344CB8AC3E}">
        <p14:creationId xmlns:p14="http://schemas.microsoft.com/office/powerpoint/2010/main" val="809293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8FEEE-270B-C64B-9FD9-366E2C36F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Filogenetica</a:t>
            </a:r>
            <a:r>
              <a:rPr lang="en-US" dirty="0"/>
              <a:t> </a:t>
            </a:r>
            <a:r>
              <a:rPr lang="en-US" dirty="0" err="1"/>
              <a:t>Bayesiana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AEA0F-725C-F446-A36E-7C3702839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105727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Filogenetica</a:t>
            </a:r>
            <a:r>
              <a:rPr lang="en-US" sz="2000" dirty="0"/>
              <a:t> </a:t>
            </a:r>
            <a:r>
              <a:rPr lang="en-US" sz="2000" dirty="0" err="1"/>
              <a:t>queremos</a:t>
            </a:r>
            <a:r>
              <a:rPr lang="en-US" sz="2000" dirty="0"/>
              <a:t> determiner la </a:t>
            </a:r>
            <a:r>
              <a:rPr lang="en-US" sz="2000" dirty="0" err="1"/>
              <a:t>probabilidad</a:t>
            </a:r>
            <a:r>
              <a:rPr lang="en-US" sz="2000" dirty="0"/>
              <a:t> de </a:t>
            </a:r>
            <a:r>
              <a:rPr lang="en-US" sz="2000" dirty="0" err="1"/>
              <a:t>cada</a:t>
            </a:r>
            <a:r>
              <a:rPr lang="en-US" sz="2000" dirty="0"/>
              <a:t> </a:t>
            </a:r>
            <a:r>
              <a:rPr lang="en-US" sz="2000" dirty="0" err="1"/>
              <a:t>arbol</a:t>
            </a:r>
            <a:r>
              <a:rPr lang="en-US" sz="2000" dirty="0"/>
              <a:t> </a:t>
            </a:r>
            <a:r>
              <a:rPr lang="en-US" sz="2000" dirty="0" err="1"/>
              <a:t>dada</a:t>
            </a:r>
            <a:r>
              <a:rPr lang="en-US" sz="2000" dirty="0"/>
              <a:t> </a:t>
            </a:r>
            <a:r>
              <a:rPr lang="en-US" sz="2000" dirty="0" err="1"/>
              <a:t>informacion</a:t>
            </a:r>
            <a:r>
              <a:rPr lang="en-US" sz="2000" dirty="0"/>
              <a:t> </a:t>
            </a:r>
            <a:r>
              <a:rPr lang="en-US" sz="2000" dirty="0" err="1"/>
              <a:t>genetica</a:t>
            </a:r>
            <a:r>
              <a:rPr lang="en-US" sz="2000" dirty="0"/>
              <a:t> (</a:t>
            </a:r>
            <a:r>
              <a:rPr lang="en-US" sz="2000" dirty="0" err="1"/>
              <a:t>secuencias</a:t>
            </a:r>
            <a:r>
              <a:rPr lang="en-US" sz="2000" dirty="0"/>
              <a:t> </a:t>
            </a:r>
            <a:r>
              <a:rPr lang="en-US" sz="2000" dirty="0" err="1"/>
              <a:t>alineadas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Podemos </a:t>
            </a:r>
            <a:r>
              <a:rPr lang="en-US" sz="2000" dirty="0" err="1"/>
              <a:t>calcular</a:t>
            </a:r>
            <a:r>
              <a:rPr lang="en-US" sz="2000" dirty="0"/>
              <a:t> la </a:t>
            </a:r>
            <a:r>
              <a:rPr lang="en-US" sz="2000" dirty="0" err="1"/>
              <a:t>probabilidad</a:t>
            </a:r>
            <a:r>
              <a:rPr lang="en-US" sz="2000" dirty="0"/>
              <a:t> de un </a:t>
            </a:r>
            <a:r>
              <a:rPr lang="en-US" sz="2000" dirty="0" err="1"/>
              <a:t>arbol</a:t>
            </a:r>
            <a:r>
              <a:rPr lang="en-US" sz="2000" dirty="0"/>
              <a:t> </a:t>
            </a:r>
            <a:r>
              <a:rPr lang="en-US" sz="2000" dirty="0" err="1"/>
              <a:t>utilizado</a:t>
            </a:r>
            <a:r>
              <a:rPr lang="en-US" sz="2000" dirty="0"/>
              <a:t> el </a:t>
            </a:r>
            <a:r>
              <a:rPr lang="en-US" sz="2000" dirty="0" err="1"/>
              <a:t>Teorema</a:t>
            </a:r>
            <a:r>
              <a:rPr lang="en-US" sz="2000" dirty="0"/>
              <a:t> de Bayes: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B7FCB6-02BE-A344-957D-28D481C287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968" y="2914644"/>
            <a:ext cx="8470900" cy="2171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4A2BE3-7449-0345-B423-769CC8A02ED7}"/>
              </a:ext>
            </a:extLst>
          </p:cNvPr>
          <p:cNvSpPr txBox="1"/>
          <p:nvPr/>
        </p:nvSpPr>
        <p:spPr>
          <a:xfrm>
            <a:off x="771525" y="5329240"/>
            <a:ext cx="104155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0" dirty="0" err="1">
                <a:latin typeface="+mn-lt"/>
              </a:rPr>
              <a:t>Utilizando</a:t>
            </a:r>
            <a:r>
              <a:rPr lang="en-US" sz="2000" i="0" dirty="0">
                <a:latin typeface="+mn-lt"/>
              </a:rPr>
              <a:t> MCMC (</a:t>
            </a:r>
            <a:r>
              <a:rPr lang="en-US" sz="2000" i="0" dirty="0" err="1">
                <a:latin typeface="+mn-lt"/>
              </a:rPr>
              <a:t>algoritmo</a:t>
            </a:r>
            <a:r>
              <a:rPr lang="en-US" sz="2000" i="0" dirty="0">
                <a:latin typeface="+mn-lt"/>
              </a:rPr>
              <a:t> Markov chain Monte Carlo) Podemos producer un </a:t>
            </a:r>
            <a:r>
              <a:rPr lang="en-US" sz="2000" i="0" dirty="0" err="1">
                <a:latin typeface="+mn-lt"/>
              </a:rPr>
              <a:t>sampleo</a:t>
            </a:r>
            <a:r>
              <a:rPr lang="en-US" sz="2000" i="0" dirty="0">
                <a:latin typeface="+mn-lt"/>
              </a:rPr>
              <a:t> de </a:t>
            </a:r>
            <a:r>
              <a:rPr lang="en-US" sz="2000" i="0" dirty="0" err="1">
                <a:latin typeface="+mn-lt"/>
              </a:rPr>
              <a:t>arboles</a:t>
            </a:r>
            <a:r>
              <a:rPr lang="en-US" sz="2000" i="0" dirty="0">
                <a:latin typeface="+mn-lt"/>
              </a:rPr>
              <a:t> de </a:t>
            </a:r>
            <a:r>
              <a:rPr lang="en-US" sz="2000" i="0" dirty="0" err="1">
                <a:latin typeface="+mn-lt"/>
              </a:rPr>
              <a:t>esta</a:t>
            </a:r>
            <a:r>
              <a:rPr lang="en-US" sz="2000" i="0" dirty="0">
                <a:latin typeface="+mn-lt"/>
              </a:rPr>
              <a:t> </a:t>
            </a:r>
            <a:r>
              <a:rPr lang="en-US" sz="2000" i="0" dirty="0" err="1">
                <a:latin typeface="+mn-lt"/>
              </a:rPr>
              <a:t>distribucion</a:t>
            </a:r>
            <a:r>
              <a:rPr lang="en-US" sz="2000" i="0" dirty="0">
                <a:latin typeface="+mn-lt"/>
              </a:rPr>
              <a:t> a-posteriori (posterior probability) sin </a:t>
            </a:r>
            <a:r>
              <a:rPr lang="en-US" sz="2000" i="0" dirty="0" err="1">
                <a:latin typeface="+mn-lt"/>
              </a:rPr>
              <a:t>necesidad</a:t>
            </a:r>
            <a:r>
              <a:rPr lang="en-US" sz="2000" i="0" dirty="0">
                <a:latin typeface="+mn-lt"/>
              </a:rPr>
              <a:t> de </a:t>
            </a:r>
            <a:r>
              <a:rPr lang="en-US" sz="2000" i="0" dirty="0" err="1">
                <a:latin typeface="+mn-lt"/>
              </a:rPr>
              <a:t>calcular</a:t>
            </a:r>
            <a:r>
              <a:rPr lang="en-US" sz="2000" i="0" dirty="0">
                <a:latin typeface="+mn-lt"/>
              </a:rPr>
              <a:t> la likelihood marginal (</a:t>
            </a:r>
            <a:r>
              <a:rPr lang="en-US" sz="2000" i="0" dirty="0" err="1">
                <a:latin typeface="+mn-lt"/>
              </a:rPr>
              <a:t>constante</a:t>
            </a:r>
            <a:r>
              <a:rPr lang="en-US" sz="2000" i="0" dirty="0">
                <a:latin typeface="+mn-lt"/>
              </a:rPr>
              <a:t> </a:t>
            </a:r>
            <a:r>
              <a:rPr lang="en-US" sz="2000" i="0" dirty="0" err="1">
                <a:latin typeface="+mn-lt"/>
              </a:rPr>
              <a:t>normalizadora</a:t>
            </a:r>
            <a:r>
              <a:rPr lang="en-US" sz="2000" i="0" dirty="0">
                <a:latin typeface="+mn-lt"/>
              </a:rPr>
              <a:t> </a:t>
            </a:r>
            <a:r>
              <a:rPr lang="en-US" sz="2000" i="0" dirty="0" err="1">
                <a:latin typeface="+mn-lt"/>
              </a:rPr>
              <a:t>en</a:t>
            </a:r>
            <a:r>
              <a:rPr lang="en-US" sz="2000" i="0" dirty="0">
                <a:latin typeface="+mn-lt"/>
              </a:rPr>
              <a:t> el </a:t>
            </a:r>
            <a:r>
              <a:rPr lang="en-US" sz="2000" i="0" dirty="0" err="1">
                <a:latin typeface="+mn-lt"/>
              </a:rPr>
              <a:t>denominador</a:t>
            </a:r>
            <a:r>
              <a:rPr lang="en-US" sz="2000" i="0" dirty="0"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63247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3757D-F83E-3047-8992-79FC1787A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BEAST 2.5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429707-F5BD-044B-9F90-49162AA29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55" y="1841500"/>
            <a:ext cx="9378812" cy="19446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B061DB-EF38-AC4F-AFB9-C5D7C0182770}"/>
              </a:ext>
            </a:extLst>
          </p:cNvPr>
          <p:cNvSpPr txBox="1"/>
          <p:nvPr/>
        </p:nvSpPr>
        <p:spPr>
          <a:xfrm>
            <a:off x="2557468" y="4286250"/>
            <a:ext cx="6500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 err="1">
                <a:latin typeface="+mn-lt"/>
              </a:rPr>
              <a:t>Autores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provienen</a:t>
            </a:r>
            <a:r>
              <a:rPr lang="en-US" i="0" dirty="0">
                <a:latin typeface="+mn-lt"/>
              </a:rPr>
              <a:t> de 18 </a:t>
            </a:r>
            <a:r>
              <a:rPr lang="en-US" i="0" dirty="0" err="1">
                <a:latin typeface="+mn-lt"/>
              </a:rPr>
              <a:t>instituciones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provenientes</a:t>
            </a:r>
            <a:r>
              <a:rPr lang="en-US" i="0" dirty="0">
                <a:latin typeface="+mn-lt"/>
              </a:rPr>
              <a:t> de 9 </a:t>
            </a:r>
            <a:r>
              <a:rPr lang="en-US" i="0" dirty="0" err="1">
                <a:latin typeface="+mn-lt"/>
              </a:rPr>
              <a:t>paises</a:t>
            </a:r>
            <a:endParaRPr lang="en-US" i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8568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54D3-2EDD-7743-995A-93971EF64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BEAST 2.5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7214D-42A4-7747-9D59-2EE5EB91D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900612"/>
          </a:xfrm>
        </p:spPr>
        <p:txBody>
          <a:bodyPr/>
          <a:lstStyle/>
          <a:p>
            <a:pPr marL="0" indent="0">
              <a:buNone/>
            </a:pPr>
            <a:r>
              <a:rPr lang="en-GB" sz="1800" dirty="0"/>
              <a:t>BEAST 2.5 </a:t>
            </a:r>
            <a:r>
              <a:rPr lang="en-GB" sz="1800" dirty="0" err="1"/>
              <a:t>permite</a:t>
            </a:r>
            <a:r>
              <a:rPr lang="en-GB" sz="1800" dirty="0"/>
              <a:t> </a:t>
            </a:r>
            <a:r>
              <a:rPr lang="en-GB" sz="1800" dirty="0" err="1"/>
              <a:t>construir</a:t>
            </a:r>
            <a:r>
              <a:rPr lang="en-GB" sz="1800" dirty="0"/>
              <a:t> </a:t>
            </a:r>
            <a:r>
              <a:rPr lang="en-GB" sz="1800" dirty="0" err="1"/>
              <a:t>una</a:t>
            </a:r>
            <a:r>
              <a:rPr lang="en-GB" sz="1800" dirty="0"/>
              <a:t> gran </a:t>
            </a:r>
            <a:r>
              <a:rPr lang="en-GB" sz="1800" dirty="0" err="1"/>
              <a:t>variedad</a:t>
            </a:r>
            <a:r>
              <a:rPr lang="en-GB" sz="1800" dirty="0"/>
              <a:t> de </a:t>
            </a:r>
            <a:r>
              <a:rPr lang="en-GB" sz="1800" dirty="0" err="1"/>
              <a:t>modelos</a:t>
            </a:r>
            <a:r>
              <a:rPr lang="en-GB" sz="1800" dirty="0"/>
              <a:t> </a:t>
            </a:r>
            <a:r>
              <a:rPr lang="en-GB" sz="1800" dirty="0" err="1"/>
              <a:t>filogeneticos</a:t>
            </a:r>
            <a:r>
              <a:rPr lang="en-GB" sz="1800" dirty="0"/>
              <a:t> para </a:t>
            </a:r>
            <a:r>
              <a:rPr lang="en-GB" sz="1800" dirty="0" err="1"/>
              <a:t>ser</a:t>
            </a:r>
            <a:r>
              <a:rPr lang="en-GB" sz="1800" dirty="0"/>
              <a:t> </a:t>
            </a:r>
            <a:r>
              <a:rPr lang="en-GB" sz="1800" dirty="0" err="1"/>
              <a:t>aplicados</a:t>
            </a:r>
            <a:r>
              <a:rPr lang="en-GB" sz="1800" dirty="0"/>
              <a:t> a </a:t>
            </a:r>
            <a:r>
              <a:rPr lang="en-GB" sz="1800" dirty="0" err="1"/>
              <a:t>secuencias</a:t>
            </a:r>
            <a:r>
              <a:rPr lang="en-GB" sz="1800" dirty="0"/>
              <a:t> </a:t>
            </a:r>
            <a:r>
              <a:rPr lang="en-GB" sz="1800" dirty="0" err="1"/>
              <a:t>alineadas</a:t>
            </a:r>
            <a:r>
              <a:rPr lang="en-GB" sz="1800" dirty="0"/>
              <a:t> y data </a:t>
            </a:r>
            <a:r>
              <a:rPr lang="en-GB" sz="1800" dirty="0" err="1"/>
              <a:t>comparativa</a:t>
            </a:r>
            <a:r>
              <a:rPr lang="en-GB" sz="1800" dirty="0"/>
              <a:t> (</a:t>
            </a:r>
            <a:r>
              <a:rPr lang="en-GB" sz="1800" dirty="0" err="1"/>
              <a:t>utilizando</a:t>
            </a:r>
            <a:r>
              <a:rPr lang="en-GB" sz="1800" dirty="0"/>
              <a:t> la interface </a:t>
            </a:r>
            <a:r>
              <a:rPr lang="en-GB" sz="1800" dirty="0" err="1"/>
              <a:t>grafica</a:t>
            </a:r>
            <a:r>
              <a:rPr lang="en-GB" sz="1800" dirty="0"/>
              <a:t> </a:t>
            </a:r>
            <a:r>
              <a:rPr lang="en-GB" sz="1800" dirty="0" err="1"/>
              <a:t>BEAUti</a:t>
            </a:r>
            <a:r>
              <a:rPr lang="en-GB" sz="1800" dirty="0"/>
              <a:t>).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BEAST </a:t>
            </a:r>
            <a:r>
              <a:rPr lang="en-GB" sz="1800" dirty="0" err="1"/>
              <a:t>estima</a:t>
            </a:r>
            <a:r>
              <a:rPr lang="en-GB" sz="1800" dirty="0"/>
              <a:t>/</a:t>
            </a:r>
            <a:r>
              <a:rPr lang="en-GB" sz="1800" dirty="0" err="1"/>
              <a:t>trabaja</a:t>
            </a:r>
            <a:r>
              <a:rPr lang="en-GB" sz="1800" dirty="0"/>
              <a:t> con </a:t>
            </a:r>
            <a:r>
              <a:rPr lang="en-GB" sz="1800" b="1" dirty="0"/>
              <a:t>time-trees</a:t>
            </a:r>
            <a:r>
              <a:rPr lang="en-GB" sz="1800" dirty="0"/>
              <a:t> / </a:t>
            </a:r>
            <a:r>
              <a:rPr lang="en-GB" sz="1800" dirty="0" err="1"/>
              <a:t>arboles</a:t>
            </a:r>
            <a:r>
              <a:rPr lang="en-GB" sz="1800" dirty="0"/>
              <a:t> de </a:t>
            </a:r>
            <a:r>
              <a:rPr lang="en-GB" sz="1800" dirty="0" err="1"/>
              <a:t>tiempo</a:t>
            </a:r>
            <a:r>
              <a:rPr lang="en-GB" sz="1800" dirty="0"/>
              <a:t>.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Los </a:t>
            </a:r>
            <a:r>
              <a:rPr lang="en-GB" sz="1800" dirty="0" err="1"/>
              <a:t>modelos</a:t>
            </a:r>
            <a:r>
              <a:rPr lang="en-GB" sz="1800" dirty="0"/>
              <a:t> </a:t>
            </a:r>
            <a:r>
              <a:rPr lang="en-GB" sz="1800" dirty="0" err="1"/>
              <a:t>filogeneticos</a:t>
            </a:r>
            <a:r>
              <a:rPr lang="en-GB" sz="1800" dirty="0"/>
              <a:t> </a:t>
            </a:r>
            <a:r>
              <a:rPr lang="en-GB" sz="1800" dirty="0" err="1"/>
              <a:t>estan</a:t>
            </a:r>
            <a:r>
              <a:rPr lang="en-GB" sz="1800" dirty="0"/>
              <a:t> </a:t>
            </a:r>
            <a:r>
              <a:rPr lang="en-GB" sz="1800" dirty="0" err="1"/>
              <a:t>compuestos</a:t>
            </a:r>
            <a:r>
              <a:rPr lang="en-GB" sz="1800" dirty="0"/>
              <a:t> </a:t>
            </a:r>
            <a:r>
              <a:rPr lang="en-GB" sz="1800" dirty="0" err="1"/>
              <a:t>por</a:t>
            </a:r>
            <a:r>
              <a:rPr lang="en-GB" sz="1800" dirty="0"/>
              <a:t>:</a:t>
            </a:r>
          </a:p>
          <a:p>
            <a:r>
              <a:rPr lang="en-GB" sz="1800" dirty="0"/>
              <a:t>La </a:t>
            </a:r>
            <a:r>
              <a:rPr lang="en-GB" sz="1800" dirty="0" err="1"/>
              <a:t>distribucion</a:t>
            </a:r>
            <a:r>
              <a:rPr lang="en-GB" sz="1800" dirty="0"/>
              <a:t> a-priori de time-trees (</a:t>
            </a:r>
            <a:r>
              <a:rPr lang="en-GB" sz="1800" dirty="0" err="1"/>
              <a:t>coalescente</a:t>
            </a:r>
            <a:r>
              <a:rPr lang="en-GB" sz="1800" dirty="0"/>
              <a:t> o </a:t>
            </a:r>
            <a:r>
              <a:rPr lang="en-GB" sz="1800" dirty="0" err="1"/>
              <a:t>modelos</a:t>
            </a:r>
            <a:r>
              <a:rPr lang="en-GB" sz="1800" dirty="0"/>
              <a:t> birth-death)</a:t>
            </a:r>
          </a:p>
          <a:p>
            <a:r>
              <a:rPr lang="en-GB" sz="1800" dirty="0"/>
              <a:t>El </a:t>
            </a:r>
            <a:r>
              <a:rPr lang="en-GB" sz="1800" dirty="0" err="1"/>
              <a:t>modelo</a:t>
            </a:r>
            <a:r>
              <a:rPr lang="en-GB" sz="1800" dirty="0"/>
              <a:t> de </a:t>
            </a:r>
            <a:r>
              <a:rPr lang="en-GB" sz="1800" dirty="0" err="1"/>
              <a:t>substitucion</a:t>
            </a:r>
            <a:r>
              <a:rPr lang="en-GB" sz="1800" dirty="0"/>
              <a:t> (</a:t>
            </a:r>
            <a:r>
              <a:rPr lang="en-GB" sz="1800" dirty="0" err="1"/>
              <a:t>matriz</a:t>
            </a:r>
            <a:r>
              <a:rPr lang="en-GB" sz="1800" dirty="0"/>
              <a:t> de </a:t>
            </a:r>
            <a:r>
              <a:rPr lang="en-GB" sz="1800" dirty="0" err="1"/>
              <a:t>substitucion</a:t>
            </a:r>
            <a:r>
              <a:rPr lang="en-GB" sz="1800" dirty="0"/>
              <a:t>)</a:t>
            </a:r>
          </a:p>
          <a:p>
            <a:r>
              <a:rPr lang="en-GB" sz="1800" dirty="0"/>
              <a:t>El site-model (</a:t>
            </a:r>
            <a:r>
              <a:rPr lang="en-GB" sz="1800" dirty="0" err="1"/>
              <a:t>como</a:t>
            </a:r>
            <a:r>
              <a:rPr lang="en-GB" sz="1800" dirty="0"/>
              <a:t> el </a:t>
            </a:r>
            <a:r>
              <a:rPr lang="en-GB" sz="1800" dirty="0" err="1"/>
              <a:t>modelo</a:t>
            </a:r>
            <a:r>
              <a:rPr lang="en-GB" sz="1800" dirty="0"/>
              <a:t> de </a:t>
            </a:r>
            <a:r>
              <a:rPr lang="en-GB" sz="1800" dirty="0" err="1"/>
              <a:t>substitucion</a:t>
            </a:r>
            <a:r>
              <a:rPr lang="en-GB" sz="1800" dirty="0"/>
              <a:t> </a:t>
            </a:r>
            <a:r>
              <a:rPr lang="en-GB" sz="1800" dirty="0" err="1"/>
              <a:t>varia</a:t>
            </a:r>
            <a:r>
              <a:rPr lang="en-GB" sz="1800" dirty="0"/>
              <a:t> entre </a:t>
            </a:r>
            <a:r>
              <a:rPr lang="en-GB" sz="1800" dirty="0" err="1"/>
              <a:t>locis</a:t>
            </a:r>
            <a:r>
              <a:rPr lang="en-GB" sz="1800" dirty="0"/>
              <a:t>/loci)</a:t>
            </a:r>
          </a:p>
          <a:p>
            <a:r>
              <a:rPr lang="en-GB" sz="1800" dirty="0"/>
              <a:t>El </a:t>
            </a:r>
            <a:r>
              <a:rPr lang="en-GB" sz="1800" dirty="0" err="1"/>
              <a:t>modelo</a:t>
            </a:r>
            <a:r>
              <a:rPr lang="en-GB" sz="1800" dirty="0"/>
              <a:t> de </a:t>
            </a:r>
            <a:r>
              <a:rPr lang="en-GB" sz="1800" dirty="0" err="1"/>
              <a:t>reloj</a:t>
            </a:r>
            <a:r>
              <a:rPr lang="en-GB" sz="1800" dirty="0"/>
              <a:t> molecular (</a:t>
            </a:r>
            <a:r>
              <a:rPr lang="en-GB" sz="1800" dirty="0" err="1"/>
              <a:t>estricto</a:t>
            </a:r>
            <a:r>
              <a:rPr lang="en-GB" sz="1800" dirty="0"/>
              <a:t>, </a:t>
            </a:r>
            <a:r>
              <a:rPr lang="en-GB" sz="1800" dirty="0" err="1"/>
              <a:t>relajado</a:t>
            </a:r>
            <a:r>
              <a:rPr lang="en-GB" sz="1800" dirty="0"/>
              <a:t>, random local clock)</a:t>
            </a:r>
          </a:p>
          <a:p>
            <a:r>
              <a:rPr lang="en-GB" sz="1800" dirty="0"/>
              <a:t>Como </a:t>
            </a:r>
            <a:r>
              <a:rPr lang="en-GB" sz="1800" dirty="0" err="1"/>
              <a:t>asignar</a:t>
            </a:r>
            <a:r>
              <a:rPr lang="en-GB" sz="1800" dirty="0"/>
              <a:t> las </a:t>
            </a:r>
            <a:r>
              <a:rPr lang="en-GB" sz="1800" dirty="0" err="1"/>
              <a:t>distantas</a:t>
            </a:r>
            <a:r>
              <a:rPr lang="en-GB" sz="1800" dirty="0"/>
              <a:t> </a:t>
            </a:r>
            <a:r>
              <a:rPr lang="en-GB" sz="1800" dirty="0" err="1"/>
              <a:t>partes</a:t>
            </a:r>
            <a:r>
              <a:rPr lang="en-GB" sz="1800" dirty="0"/>
              <a:t> del </a:t>
            </a:r>
            <a:r>
              <a:rPr lang="en-GB" sz="1800" dirty="0" err="1"/>
              <a:t>modelo</a:t>
            </a:r>
            <a:r>
              <a:rPr lang="en-GB" sz="1800" dirty="0"/>
              <a:t> </a:t>
            </a:r>
            <a:r>
              <a:rPr lang="en-GB" sz="1800" dirty="0" err="1"/>
              <a:t>si</a:t>
            </a:r>
            <a:r>
              <a:rPr lang="en-GB" sz="1800" dirty="0"/>
              <a:t> la data </a:t>
            </a:r>
            <a:r>
              <a:rPr lang="en-GB" sz="1800" dirty="0" err="1"/>
              <a:t>contiene</a:t>
            </a:r>
            <a:r>
              <a:rPr lang="en-GB" sz="1800" dirty="0"/>
              <a:t> </a:t>
            </a:r>
            <a:r>
              <a:rPr lang="en-GB" sz="1800" dirty="0" err="1"/>
              <a:t>particiones</a:t>
            </a:r>
            <a:r>
              <a:rPr lang="en-GB" sz="1800" dirty="0"/>
              <a:t>.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 err="1"/>
              <a:t>Distintos</a:t>
            </a:r>
            <a:r>
              <a:rPr lang="en-GB" sz="1800" dirty="0"/>
              <a:t> </a:t>
            </a:r>
            <a:r>
              <a:rPr lang="en-GB" sz="1800" dirty="0" err="1"/>
              <a:t>modelos</a:t>
            </a:r>
            <a:r>
              <a:rPr lang="en-GB" sz="1800" dirty="0"/>
              <a:t> son </a:t>
            </a:r>
            <a:r>
              <a:rPr lang="en-GB" sz="1800" dirty="0" err="1"/>
              <a:t>manejados</a:t>
            </a:r>
            <a:r>
              <a:rPr lang="en-GB" sz="1800" dirty="0"/>
              <a:t>/</a:t>
            </a:r>
            <a:r>
              <a:rPr lang="en-GB" sz="1800" dirty="0" err="1"/>
              <a:t>diferenciados</a:t>
            </a:r>
            <a:r>
              <a:rPr lang="en-GB" sz="1800" dirty="0"/>
              <a:t> con top-level templates (</a:t>
            </a:r>
            <a:r>
              <a:rPr lang="en-GB" sz="1800" dirty="0" err="1"/>
              <a:t>BEAUti</a:t>
            </a:r>
            <a:r>
              <a:rPr lang="en-GB" sz="1800" dirty="0"/>
              <a:t>).</a:t>
            </a:r>
          </a:p>
          <a:p>
            <a:pPr marL="0" indent="0">
              <a:buNone/>
            </a:pPr>
            <a:r>
              <a:rPr lang="en-GB" sz="1800" dirty="0" err="1"/>
              <a:t>Nuevos</a:t>
            </a:r>
            <a:r>
              <a:rPr lang="en-GB" sz="1800" dirty="0"/>
              <a:t> sub-</a:t>
            </a:r>
            <a:r>
              <a:rPr lang="en-GB" sz="1800" dirty="0" err="1"/>
              <a:t>modelos</a:t>
            </a:r>
            <a:r>
              <a:rPr lang="en-GB" sz="1800" dirty="0"/>
              <a:t> y templates </a:t>
            </a:r>
            <a:r>
              <a:rPr lang="en-GB" sz="1800" dirty="0" err="1"/>
              <a:t>pueden</a:t>
            </a:r>
            <a:r>
              <a:rPr lang="en-GB" sz="1800" dirty="0"/>
              <a:t> </a:t>
            </a:r>
            <a:r>
              <a:rPr lang="en-GB" sz="1800" dirty="0" err="1"/>
              <a:t>ser</a:t>
            </a:r>
            <a:r>
              <a:rPr lang="en-GB" sz="1800" dirty="0"/>
              <a:t> </a:t>
            </a:r>
            <a:r>
              <a:rPr lang="en-GB" sz="1800" dirty="0" err="1"/>
              <a:t>disenados</a:t>
            </a:r>
            <a:r>
              <a:rPr lang="en-GB" sz="1800" dirty="0"/>
              <a:t> </a:t>
            </a:r>
            <a:r>
              <a:rPr lang="en-GB" sz="1800" dirty="0" err="1"/>
              <a:t>por</a:t>
            </a:r>
            <a:r>
              <a:rPr lang="en-GB" sz="1800" dirty="0"/>
              <a:t> </a:t>
            </a:r>
            <a:r>
              <a:rPr lang="en-GB" sz="1800" dirty="0" err="1"/>
              <a:t>terceros</a:t>
            </a:r>
            <a:r>
              <a:rPr lang="en-GB" sz="1800" dirty="0"/>
              <a:t> (</a:t>
            </a:r>
            <a:r>
              <a:rPr lang="en-GB" sz="1800" dirty="0" err="1"/>
              <a:t>desarrolladores</a:t>
            </a:r>
            <a:r>
              <a:rPr lang="en-GB" sz="1800" dirty="0"/>
              <a:t> de software). BEAST 2.5 </a:t>
            </a:r>
            <a:r>
              <a:rPr lang="en-GB" sz="1800" dirty="0" err="1"/>
              <a:t>es</a:t>
            </a:r>
            <a:r>
              <a:rPr lang="en-GB" sz="1800" dirty="0"/>
              <a:t> extensible.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158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6FCD-355A-354F-BC3E-40A999A46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Resumen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CF9B0-E720-2E4E-8DBB-266C3DC69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43097"/>
            <a:ext cx="10972800" cy="4672003"/>
          </a:xfrm>
        </p:spPr>
        <p:txBody>
          <a:bodyPr/>
          <a:lstStyle/>
          <a:p>
            <a:r>
              <a:rPr lang="en-US" dirty="0" err="1"/>
              <a:t>Filogénetica</a:t>
            </a:r>
            <a:br>
              <a:rPr lang="en-US" dirty="0"/>
            </a:br>
            <a:r>
              <a:rPr lang="en-US" sz="2000" i="1" dirty="0">
                <a:solidFill>
                  <a:srgbClr val="0070C0"/>
                </a:solidFill>
              </a:rPr>
              <a:t>Likelihood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filogenetica</a:t>
            </a:r>
            <a:r>
              <a:rPr lang="en-US" sz="2000" dirty="0">
                <a:solidFill>
                  <a:srgbClr val="0070C0"/>
                </a:solidFill>
              </a:rPr>
              <a:t> / </a:t>
            </a:r>
            <a:r>
              <a:rPr lang="en-US" sz="2000" dirty="0" err="1">
                <a:solidFill>
                  <a:srgbClr val="0070C0"/>
                </a:solidFill>
              </a:rPr>
              <a:t>Algoritmo</a:t>
            </a:r>
            <a:r>
              <a:rPr lang="en-US" sz="2000" dirty="0">
                <a:solidFill>
                  <a:srgbClr val="0070C0"/>
                </a:solidFill>
              </a:rPr>
              <a:t> de </a:t>
            </a:r>
            <a:r>
              <a:rPr lang="en-US" sz="2000" dirty="0" err="1">
                <a:solidFill>
                  <a:srgbClr val="0070C0"/>
                </a:solidFill>
              </a:rPr>
              <a:t>Felsenstein</a:t>
            </a:r>
            <a:endParaRPr lang="en-US" sz="20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BEAST</a:t>
            </a:r>
            <a:br>
              <a:rPr lang="en-US" dirty="0"/>
            </a:br>
            <a:r>
              <a:rPr lang="en-US" dirty="0"/>
              <a:t>Bayesian Evolutionary Analysis by Sampling Trees</a:t>
            </a:r>
          </a:p>
          <a:p>
            <a:endParaRPr lang="en-US" dirty="0"/>
          </a:p>
          <a:p>
            <a:r>
              <a:rPr lang="en-US" dirty="0" err="1"/>
              <a:t>Filodinámica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PhyDyn</a:t>
            </a:r>
            <a:br>
              <a:rPr lang="en-US" dirty="0"/>
            </a:br>
            <a:r>
              <a:rPr lang="en-US" dirty="0" err="1"/>
              <a:t>Inferencia</a:t>
            </a:r>
            <a:r>
              <a:rPr lang="en-US" dirty="0"/>
              <a:t> </a:t>
            </a:r>
            <a:r>
              <a:rPr lang="en-US" dirty="0" err="1"/>
              <a:t>Filodinámica</a:t>
            </a:r>
            <a:r>
              <a:rPr lang="en-US" dirty="0"/>
              <a:t> </a:t>
            </a:r>
            <a:r>
              <a:rPr lang="en-US" dirty="0" err="1"/>
              <a:t>Bayesiana</a:t>
            </a:r>
            <a:r>
              <a:rPr lang="en-US" dirty="0"/>
              <a:t> con </a:t>
            </a: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Complejos</a:t>
            </a:r>
            <a:br>
              <a:rPr lang="en-US" dirty="0"/>
            </a:br>
            <a:r>
              <a:rPr lang="en-US" sz="2000" i="1" dirty="0">
                <a:solidFill>
                  <a:srgbClr val="0070C0"/>
                </a:solidFill>
              </a:rPr>
              <a:t>Likelihood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Coalescente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Estructurado</a:t>
            </a:r>
            <a:endParaRPr 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609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8F366-B9A9-5E45-B7C4-8C06500F0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BEAST 2.5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2B967-4EEF-534A-8895-4E1432EE4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94347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BEAST produce </a:t>
            </a:r>
            <a:r>
              <a:rPr lang="en-US" sz="2000" dirty="0" err="1"/>
              <a:t>archivos</a:t>
            </a:r>
            <a:r>
              <a:rPr lang="en-US" sz="2000" dirty="0"/>
              <a:t> de </a:t>
            </a:r>
            <a:r>
              <a:rPr lang="en-US" sz="2000" dirty="0" err="1"/>
              <a:t>registro</a:t>
            </a:r>
            <a:r>
              <a:rPr lang="en-US" sz="2000" dirty="0"/>
              <a:t> (log files) </a:t>
            </a:r>
            <a:r>
              <a:rPr lang="en-US" sz="2000" dirty="0" err="1"/>
              <a:t>reportando</a:t>
            </a:r>
            <a:r>
              <a:rPr lang="en-US" sz="2000" dirty="0"/>
              <a:t> </a:t>
            </a:r>
            <a:r>
              <a:rPr lang="en-US" sz="2000" dirty="0" err="1"/>
              <a:t>los</a:t>
            </a:r>
            <a:r>
              <a:rPr lang="en-US" sz="2000" dirty="0"/>
              <a:t> </a:t>
            </a:r>
            <a:r>
              <a:rPr lang="en-US" sz="2000" dirty="0" err="1"/>
              <a:t>valores</a:t>
            </a:r>
            <a:r>
              <a:rPr lang="en-US" sz="2000" dirty="0"/>
              <a:t> ’</a:t>
            </a:r>
            <a:r>
              <a:rPr lang="en-US" sz="2000" dirty="0" err="1"/>
              <a:t>sampleados</a:t>
            </a:r>
            <a:r>
              <a:rPr lang="en-US" sz="2000" dirty="0"/>
              <a:t>’ </a:t>
            </a:r>
            <a:r>
              <a:rPr lang="en-US" sz="2000" dirty="0" err="1"/>
              <a:t>durante</a:t>
            </a:r>
            <a:r>
              <a:rPr lang="en-US" sz="2000" dirty="0"/>
              <a:t> la </a:t>
            </a:r>
            <a:r>
              <a:rPr lang="en-US" sz="2000" dirty="0" err="1"/>
              <a:t>ejecucion</a:t>
            </a:r>
            <a:r>
              <a:rPr lang="en-US" sz="2000" dirty="0"/>
              <a:t> del MCMC.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No </a:t>
            </a:r>
            <a:r>
              <a:rPr lang="en-US" sz="2000" dirty="0" err="1"/>
              <a:t>todas</a:t>
            </a:r>
            <a:r>
              <a:rPr lang="en-US" sz="2000" dirty="0"/>
              <a:t> las </a:t>
            </a:r>
            <a:r>
              <a:rPr lang="en-US" sz="2000" dirty="0" err="1"/>
              <a:t>muestras</a:t>
            </a:r>
            <a:r>
              <a:rPr lang="en-US" sz="2000" dirty="0"/>
              <a:t> son </a:t>
            </a:r>
            <a:r>
              <a:rPr lang="en-US" sz="2000" dirty="0" err="1"/>
              <a:t>reportadas</a:t>
            </a:r>
            <a:r>
              <a:rPr lang="en-US" sz="2000" dirty="0"/>
              <a:t>: primero se </a:t>
            </a:r>
            <a:r>
              <a:rPr lang="en-US" sz="2000" dirty="0" err="1"/>
              <a:t>eliminan</a:t>
            </a:r>
            <a:r>
              <a:rPr lang="en-US" sz="2000" dirty="0"/>
              <a:t> las </a:t>
            </a:r>
            <a:r>
              <a:rPr lang="en-US" sz="2000" dirty="0" err="1"/>
              <a:t>muestras</a:t>
            </a:r>
            <a:r>
              <a:rPr lang="en-US" sz="2000" dirty="0"/>
              <a:t> </a:t>
            </a:r>
            <a:r>
              <a:rPr lang="en-US" sz="2000" dirty="0" err="1"/>
              <a:t>generadas</a:t>
            </a:r>
            <a:r>
              <a:rPr lang="en-US" sz="2000" dirty="0"/>
              <a:t> </a:t>
            </a:r>
            <a:r>
              <a:rPr lang="en-US" sz="2000" dirty="0" err="1"/>
              <a:t>durante</a:t>
            </a:r>
            <a:r>
              <a:rPr lang="en-US" sz="2000" dirty="0"/>
              <a:t> la </a:t>
            </a:r>
            <a:r>
              <a:rPr lang="en-US" sz="2000" dirty="0" err="1"/>
              <a:t>etapa</a:t>
            </a:r>
            <a:r>
              <a:rPr lang="en-US" sz="2000" dirty="0"/>
              <a:t> de burn-in. El </a:t>
            </a:r>
            <a:r>
              <a:rPr lang="en-US" sz="2000" dirty="0" err="1"/>
              <a:t>usuario</a:t>
            </a:r>
            <a:r>
              <a:rPr lang="en-US" sz="2000" dirty="0"/>
              <a:t> </a:t>
            </a:r>
            <a:r>
              <a:rPr lang="en-US" sz="2000" dirty="0" err="1"/>
              <a:t>ademas</a:t>
            </a:r>
            <a:r>
              <a:rPr lang="en-US" sz="2000" dirty="0"/>
              <a:t> </a:t>
            </a:r>
            <a:r>
              <a:rPr lang="en-US" sz="2000" dirty="0" err="1"/>
              <a:t>especifica</a:t>
            </a:r>
            <a:r>
              <a:rPr lang="en-US" sz="2000" dirty="0"/>
              <a:t> la </a:t>
            </a:r>
            <a:r>
              <a:rPr lang="en-US" sz="2000" dirty="0" err="1"/>
              <a:t>frecuencia</a:t>
            </a:r>
            <a:r>
              <a:rPr lang="en-US" sz="2000" dirty="0"/>
              <a:t> con la que se </a:t>
            </a:r>
            <a:r>
              <a:rPr lang="en-US" sz="2000" dirty="0" err="1"/>
              <a:t>deben</a:t>
            </a:r>
            <a:r>
              <a:rPr lang="en-US" sz="2000" dirty="0"/>
              <a:t> de reporter las </a:t>
            </a:r>
            <a:r>
              <a:rPr lang="en-US" sz="2000" dirty="0" err="1"/>
              <a:t>muestrar</a:t>
            </a:r>
            <a:r>
              <a:rPr lang="en-US" sz="2000" dirty="0"/>
              <a:t> para </a:t>
            </a:r>
            <a:r>
              <a:rPr lang="en-US" sz="2000" dirty="0" err="1"/>
              <a:t>evitar</a:t>
            </a:r>
            <a:r>
              <a:rPr lang="en-US" sz="2000" dirty="0"/>
              <a:t> </a:t>
            </a:r>
            <a:r>
              <a:rPr lang="en-US" sz="2000" dirty="0" err="1"/>
              <a:t>correlacion</a:t>
            </a:r>
            <a:r>
              <a:rPr lang="en-US" sz="2000" dirty="0"/>
              <a:t> entre </a:t>
            </a:r>
            <a:r>
              <a:rPr lang="en-US" sz="2000" dirty="0" err="1"/>
              <a:t>ellas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Los </a:t>
            </a:r>
            <a:r>
              <a:rPr lang="en-US" sz="2000" dirty="0" err="1"/>
              <a:t>valores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los</a:t>
            </a:r>
            <a:r>
              <a:rPr lang="en-US" sz="2000" dirty="0"/>
              <a:t> logs </a:t>
            </a:r>
            <a:r>
              <a:rPr lang="en-US" sz="2000" dirty="0" err="1"/>
              <a:t>representan</a:t>
            </a:r>
            <a:r>
              <a:rPr lang="en-US" sz="2000" dirty="0"/>
              <a:t> las </a:t>
            </a:r>
            <a:r>
              <a:rPr lang="en-US" sz="2000" dirty="0" err="1"/>
              <a:t>distribuciones</a:t>
            </a:r>
            <a:r>
              <a:rPr lang="en-US" sz="2000" dirty="0"/>
              <a:t> a-posteriori de </a:t>
            </a:r>
            <a:r>
              <a:rPr lang="en-US" sz="2000" dirty="0" err="1"/>
              <a:t>los</a:t>
            </a:r>
            <a:r>
              <a:rPr lang="en-US" sz="2000" dirty="0"/>
              <a:t> </a:t>
            </a:r>
            <a:r>
              <a:rPr lang="en-US" sz="2000" dirty="0" err="1"/>
              <a:t>arboles</a:t>
            </a:r>
            <a:r>
              <a:rPr lang="en-US" sz="2000" dirty="0"/>
              <a:t> y </a:t>
            </a:r>
            <a:r>
              <a:rPr lang="en-US" sz="2000" dirty="0" err="1"/>
              <a:t>todos</a:t>
            </a:r>
            <a:r>
              <a:rPr lang="en-US" sz="2000" dirty="0"/>
              <a:t> </a:t>
            </a:r>
            <a:r>
              <a:rPr lang="en-US" sz="2000" dirty="0" err="1"/>
              <a:t>los</a:t>
            </a:r>
            <a:r>
              <a:rPr lang="en-US" sz="2000" dirty="0"/>
              <a:t> </a:t>
            </a:r>
            <a:r>
              <a:rPr lang="en-US" sz="2000" dirty="0" err="1"/>
              <a:t>parametros</a:t>
            </a:r>
            <a:r>
              <a:rPr lang="en-US" sz="2000" dirty="0"/>
              <a:t> e </a:t>
            </a:r>
            <a:r>
              <a:rPr lang="en-US" sz="2000" dirty="0" err="1"/>
              <a:t>hiper-parametros</a:t>
            </a:r>
            <a:r>
              <a:rPr lang="en-US" sz="2000" dirty="0"/>
              <a:t> </a:t>
            </a:r>
            <a:r>
              <a:rPr lang="en-US" sz="2000" dirty="0" err="1"/>
              <a:t>utilizados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el </a:t>
            </a:r>
            <a:r>
              <a:rPr lang="en-US" sz="2000" dirty="0" err="1"/>
              <a:t>analisis</a:t>
            </a:r>
            <a:r>
              <a:rPr lang="en-US" sz="2000" dirty="0"/>
              <a:t>. </a:t>
            </a:r>
            <a:r>
              <a:rPr lang="en-US" sz="2000" dirty="0" err="1"/>
              <a:t>Ademas</a:t>
            </a:r>
            <a:r>
              <a:rPr lang="en-US" sz="2000" dirty="0"/>
              <a:t> se </a:t>
            </a:r>
            <a:r>
              <a:rPr lang="en-US" sz="2000" dirty="0" err="1"/>
              <a:t>pueden</a:t>
            </a:r>
            <a:r>
              <a:rPr lang="en-US" sz="2000" dirty="0"/>
              <a:t> reporter </a:t>
            </a:r>
            <a:r>
              <a:rPr lang="en-US" sz="2000" dirty="0" err="1"/>
              <a:t>otros</a:t>
            </a:r>
            <a:r>
              <a:rPr lang="en-US" sz="2000" dirty="0"/>
              <a:t> </a:t>
            </a:r>
            <a:r>
              <a:rPr lang="en-US" sz="2000" dirty="0" err="1"/>
              <a:t>valores</a:t>
            </a:r>
            <a:r>
              <a:rPr lang="en-US" sz="2000" dirty="0"/>
              <a:t> </a:t>
            </a:r>
            <a:r>
              <a:rPr lang="en-US" sz="2000" dirty="0" err="1"/>
              <a:t>como</a:t>
            </a:r>
            <a:r>
              <a:rPr lang="en-US" sz="2000" dirty="0"/>
              <a:t> Altura de la </a:t>
            </a:r>
            <a:r>
              <a:rPr lang="en-US" sz="2000" dirty="0" err="1"/>
              <a:t>raiz</a:t>
            </a:r>
            <a:r>
              <a:rPr lang="en-US" sz="2000" dirty="0"/>
              <a:t>, ancestral state </a:t>
            </a:r>
            <a:r>
              <a:rPr lang="en-US" sz="2000" dirty="0" err="1"/>
              <a:t>probilities</a:t>
            </a:r>
            <a:r>
              <a:rPr lang="en-US" sz="2000" dirty="0"/>
              <a:t>, etc.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Con </a:t>
            </a:r>
            <a:r>
              <a:rPr lang="en-US" sz="2000" dirty="0" err="1"/>
              <a:t>ellos</a:t>
            </a:r>
            <a:r>
              <a:rPr lang="en-US" sz="2000" dirty="0"/>
              <a:t> </a:t>
            </a:r>
            <a:r>
              <a:rPr lang="en-US" sz="2000" dirty="0" err="1"/>
              <a:t>podemos</a:t>
            </a:r>
            <a:r>
              <a:rPr lang="en-US" sz="2000" dirty="0"/>
              <a:t> </a:t>
            </a:r>
            <a:r>
              <a:rPr lang="en-US" sz="2000" dirty="0" err="1"/>
              <a:t>generar</a:t>
            </a:r>
            <a:r>
              <a:rPr lang="en-US" sz="2000" dirty="0"/>
              <a:t> </a:t>
            </a:r>
            <a:r>
              <a:rPr lang="en-US" sz="2000" dirty="0" err="1"/>
              <a:t>arboles</a:t>
            </a:r>
            <a:r>
              <a:rPr lang="en-US" sz="2000" dirty="0"/>
              <a:t> de </a:t>
            </a:r>
            <a:r>
              <a:rPr lang="en-US" sz="2000" dirty="0" err="1"/>
              <a:t>consenso</a:t>
            </a:r>
            <a:r>
              <a:rPr lang="en-US" sz="2000" dirty="0"/>
              <a:t> y </a:t>
            </a:r>
            <a:r>
              <a:rPr lang="en-US" sz="2000" dirty="0" err="1"/>
              <a:t>estadisticas</a:t>
            </a:r>
            <a:r>
              <a:rPr lang="en-US" sz="2000" dirty="0"/>
              <a:t>. La data </a:t>
            </a:r>
            <a:r>
              <a:rPr lang="en-US" sz="2000" dirty="0" err="1"/>
              <a:t>generada</a:t>
            </a:r>
            <a:r>
              <a:rPr lang="en-US" sz="2000" dirty="0"/>
              <a:t> </a:t>
            </a:r>
            <a:r>
              <a:rPr lang="en-US" sz="2000" dirty="0" err="1"/>
              <a:t>puede</a:t>
            </a:r>
            <a:r>
              <a:rPr lang="en-US" sz="2000" dirty="0"/>
              <a:t> </a:t>
            </a:r>
            <a:r>
              <a:rPr lang="en-US" sz="2000" dirty="0" err="1"/>
              <a:t>ser</a:t>
            </a:r>
            <a:r>
              <a:rPr lang="en-US" sz="2000" dirty="0"/>
              <a:t> </a:t>
            </a:r>
            <a:r>
              <a:rPr lang="en-US" sz="2000" dirty="0" err="1"/>
              <a:t>utilizada</a:t>
            </a:r>
            <a:r>
              <a:rPr lang="en-US" sz="2000" dirty="0"/>
              <a:t> para </a:t>
            </a:r>
            <a:r>
              <a:rPr lang="en-US" sz="2000" dirty="0" err="1"/>
              <a:t>otros</a:t>
            </a:r>
            <a:r>
              <a:rPr lang="en-US" sz="2000" dirty="0"/>
              <a:t> </a:t>
            </a:r>
            <a:r>
              <a:rPr lang="en-US" sz="2000" dirty="0" err="1"/>
              <a:t>analisis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8515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1DF29-4B0D-BE4E-93E4-2A16EEB19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BEAST – Tracer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790356-F281-CC4A-B239-354DB342D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506" y="1020774"/>
            <a:ext cx="8919200" cy="619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05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F5A47-C6C2-F348-8D12-42B22360E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BEAST 2.5 </a:t>
            </a:r>
            <a:r>
              <a:rPr lang="en-US" dirty="0" err="1"/>
              <a:t>Distribucion</a:t>
            </a:r>
            <a:r>
              <a:rPr lang="en-US" dirty="0"/>
              <a:t> a-posteriori de </a:t>
            </a:r>
            <a:r>
              <a:rPr lang="en-US" dirty="0" err="1"/>
              <a:t>arboles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15AC2C-72F2-4043-A968-49E37FD94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48" y="1168369"/>
            <a:ext cx="7851775" cy="555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29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659" y="130809"/>
            <a:ext cx="8229600" cy="793452"/>
          </a:xfrm>
        </p:spPr>
        <p:txBody>
          <a:bodyPr/>
          <a:lstStyle/>
          <a:p>
            <a:pPr algn="l"/>
            <a:r>
              <a:rPr lang="en-GB" sz="2800" b="1" kern="1200" dirty="0" err="1">
                <a:solidFill>
                  <a:srgbClr val="0F3E72"/>
                </a:solidFill>
                <a:latin typeface="Arial"/>
                <a:ea typeface="+mn-ea"/>
                <a:cs typeface="+mn-cs"/>
              </a:rPr>
              <a:t>Ejemplo</a:t>
            </a:r>
            <a:r>
              <a:rPr lang="en-GB" sz="2800" b="1" kern="1200" dirty="0">
                <a:solidFill>
                  <a:srgbClr val="0F3E72"/>
                </a:solidFill>
                <a:latin typeface="Arial"/>
                <a:ea typeface="+mn-ea"/>
                <a:cs typeface="+mn-cs"/>
              </a:rPr>
              <a:t>:</a:t>
            </a:r>
            <a:r>
              <a:rPr lang="en-GB" sz="2800" kern="1200" dirty="0">
                <a:latin typeface="Arial"/>
                <a:ea typeface="+mn-ea"/>
                <a:cs typeface="+mn-cs"/>
              </a:rPr>
              <a:t> </a:t>
            </a:r>
            <a:r>
              <a:rPr lang="en-GB" sz="2800" kern="1200" dirty="0" err="1">
                <a:latin typeface="Arial"/>
                <a:ea typeface="+mn-ea"/>
                <a:cs typeface="+mn-cs"/>
              </a:rPr>
              <a:t>Fiebre</a:t>
            </a:r>
            <a:r>
              <a:rPr lang="en-GB" sz="2800" kern="1200" dirty="0">
                <a:latin typeface="Arial"/>
                <a:ea typeface="+mn-ea"/>
                <a:cs typeface="+mn-cs"/>
              </a:rPr>
              <a:t> Amarilla </a:t>
            </a:r>
            <a:r>
              <a:rPr lang="en-GB" sz="2800" kern="1200" dirty="0" err="1">
                <a:latin typeface="Arial"/>
                <a:ea typeface="+mn-ea"/>
                <a:cs typeface="+mn-cs"/>
              </a:rPr>
              <a:t>en</a:t>
            </a:r>
            <a:r>
              <a:rPr lang="en-GB" sz="2800" kern="1200" dirty="0">
                <a:latin typeface="Arial"/>
                <a:ea typeface="+mn-ea"/>
                <a:cs typeface="+mn-cs"/>
              </a:rPr>
              <a:t> las</a:t>
            </a:r>
            <a:r>
              <a:rPr lang="en-GB" sz="2800" b="1" kern="1200" dirty="0">
                <a:solidFill>
                  <a:srgbClr val="0F3E72"/>
                </a:solidFill>
                <a:latin typeface="Arial"/>
                <a:ea typeface="+mn-ea"/>
                <a:cs typeface="+mn-cs"/>
              </a:rPr>
              <a:t> Americas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993" y="1797403"/>
            <a:ext cx="10853057" cy="3931889"/>
          </a:xfrm>
        </p:spPr>
        <p:txBody>
          <a:bodyPr/>
          <a:lstStyle/>
          <a:p>
            <a:pPr marL="0" lvl="1" indent="0">
              <a:spcBef>
                <a:spcPts val="0"/>
              </a:spcBef>
              <a:spcAft>
                <a:spcPts val="600"/>
              </a:spcAft>
              <a:buNone/>
            </a:pPr>
            <a:endParaRPr lang="en-GB" sz="1800" b="1" dirty="0"/>
          </a:p>
          <a:p>
            <a:pPr marL="342900" lvl="1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 </a:t>
            </a:r>
            <a:r>
              <a:rPr lang="en-GB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hipotesis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mas </a:t>
            </a:r>
            <a:r>
              <a:rPr lang="en-GB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citada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GB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sobre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el </a:t>
            </a:r>
            <a:r>
              <a:rPr lang="en-GB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origen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de la </a:t>
            </a:r>
            <a:r>
              <a:rPr lang="en-GB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fiebre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amarilla </a:t>
            </a:r>
            <a:r>
              <a:rPr lang="en-GB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las Americas </a:t>
            </a:r>
            <a:r>
              <a:rPr lang="en-GB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especula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que el virus  </a:t>
            </a:r>
            <a:r>
              <a:rPr lang="en-GB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fue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GB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introducido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de Africa,  junto con </a:t>
            </a:r>
            <a:r>
              <a:rPr lang="en-GB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los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mosquitos </a:t>
            </a:r>
            <a:r>
              <a:rPr lang="en-GB" i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Aedes</a:t>
            </a:r>
            <a:r>
              <a:rPr lang="en-GB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aegypti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lang="en-GB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GB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los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GB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barcos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GB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utilizados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GB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durante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el </a:t>
            </a:r>
            <a:r>
              <a:rPr lang="en-GB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tráfico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de </a:t>
            </a:r>
            <a:r>
              <a:rPr lang="en-GB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esclavos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</a:p>
          <a:p>
            <a:pPr marL="342900" lvl="1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lvl="1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Esta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GB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hipótesis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no </a:t>
            </a:r>
            <a:r>
              <a:rPr lang="en-GB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había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GB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sido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GB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rigurosamente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GB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examinada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lang="en-GB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previo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 Bryant et al. (2017), </a:t>
            </a:r>
            <a:r>
              <a:rPr lang="en-GB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utilizando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GB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informacion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GB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genetica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(</a:t>
            </a:r>
            <a:r>
              <a:rPr lang="en-GB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sequencias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 y </a:t>
            </a:r>
            <a:r>
              <a:rPr lang="en-GB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tecnicas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GB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filogeneticas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GB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modernas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para la </a:t>
            </a:r>
            <a:r>
              <a:rPr lang="en-GB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estimacion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de </a:t>
            </a:r>
            <a:r>
              <a:rPr lang="en-GB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tiempos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</a:t>
            </a:r>
            <a:r>
              <a:rPr lang="en-GB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fechas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de </a:t>
            </a:r>
            <a:r>
              <a:rPr lang="en-GB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divergencia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</a:p>
          <a:p>
            <a:pPr marL="342900" lvl="1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lvl="1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Bryant et al </a:t>
            </a:r>
            <a:r>
              <a:rPr lang="en-GB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proveen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la </a:t>
            </a:r>
            <a:r>
              <a:rPr lang="en-GB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primera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GB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evidencia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GB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directa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que la YVF </a:t>
            </a:r>
            <a:r>
              <a:rPr lang="en-GB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fue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GB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introducida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GB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durante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la </a:t>
            </a:r>
            <a:r>
              <a:rPr lang="en-GB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época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del </a:t>
            </a:r>
            <a:r>
              <a:rPr lang="en-GB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tráfico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de </a:t>
            </a:r>
            <a:r>
              <a:rPr lang="en-GB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esclavos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0" lvl="1" indent="0">
              <a:spcBef>
                <a:spcPts val="0"/>
              </a:spcBef>
              <a:spcAft>
                <a:spcPts val="600"/>
              </a:spcAft>
              <a:buNone/>
            </a:pPr>
            <a:endParaRPr lang="en-GB" sz="1800" b="1" dirty="0"/>
          </a:p>
        </p:txBody>
      </p:sp>
    </p:spTree>
    <p:extLst>
      <p:ext uri="{BB962C8B-B14F-4D97-AF65-F5344CB8AC3E}">
        <p14:creationId xmlns:p14="http://schemas.microsoft.com/office/powerpoint/2010/main" val="1040025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659" y="130809"/>
            <a:ext cx="8229600" cy="793452"/>
          </a:xfrm>
        </p:spPr>
        <p:txBody>
          <a:bodyPr/>
          <a:lstStyle/>
          <a:p>
            <a:pPr algn="l"/>
            <a:r>
              <a:rPr lang="en-GB" kern="1200" dirty="0" err="1">
                <a:latin typeface="Arial"/>
                <a:ea typeface="+mn-ea"/>
                <a:cs typeface="+mn-cs"/>
              </a:rPr>
              <a:t>Fiebre</a:t>
            </a:r>
            <a:r>
              <a:rPr lang="en-GB" kern="1200" dirty="0">
                <a:latin typeface="Arial"/>
                <a:ea typeface="+mn-ea"/>
                <a:cs typeface="+mn-cs"/>
              </a:rPr>
              <a:t> Amarilla</a:t>
            </a:r>
            <a:r>
              <a:rPr lang="en-GB" b="1" kern="1200" dirty="0">
                <a:solidFill>
                  <a:srgbClr val="0F3E72"/>
                </a:solidFill>
                <a:latin typeface="Arial"/>
                <a:ea typeface="+mn-ea"/>
                <a:cs typeface="+mn-cs"/>
              </a:rPr>
              <a:t> (YFV) </a:t>
            </a:r>
            <a:r>
              <a:rPr lang="en-GB" b="1" kern="1200" dirty="0" err="1">
                <a:solidFill>
                  <a:srgbClr val="0F3E72"/>
                </a:solidFill>
                <a:latin typeface="Arial"/>
                <a:ea typeface="+mn-ea"/>
                <a:cs typeface="+mn-cs"/>
              </a:rPr>
              <a:t>en</a:t>
            </a:r>
            <a:r>
              <a:rPr lang="en-GB" b="1" kern="1200" dirty="0">
                <a:solidFill>
                  <a:srgbClr val="0F3E72"/>
                </a:solidFill>
                <a:latin typeface="Arial"/>
                <a:ea typeface="+mn-ea"/>
                <a:cs typeface="+mn-cs"/>
              </a:rPr>
              <a:t> las Americas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993" y="3040415"/>
            <a:ext cx="10853057" cy="3517545"/>
          </a:xfrm>
        </p:spPr>
        <p:txBody>
          <a:bodyPr/>
          <a:lstStyle/>
          <a:p>
            <a:pPr marL="0" indent="0">
              <a:buNone/>
            </a:pPr>
            <a:r>
              <a:rPr lang="en-GB" sz="1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Data set: 133 YFV </a:t>
            </a:r>
            <a:r>
              <a:rPr lang="en-GB" sz="1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prM</a:t>
            </a:r>
            <a:r>
              <a:rPr lang="en-GB" sz="1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/E gene sequences (human, mosquito, monkey) from 22 countries (14 African, 8 South American) </a:t>
            </a:r>
          </a:p>
          <a:p>
            <a:pPr marL="0" indent="0">
              <a:buNone/>
            </a:pPr>
            <a:endParaRPr lang="en-GB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DejaVu Sans"/>
            </a:endParaRPr>
          </a:p>
          <a:p>
            <a:pPr marL="0" indent="0">
              <a:buNone/>
            </a:pPr>
            <a:r>
              <a:rPr lang="en-GB" sz="1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BEAST analysis: </a:t>
            </a:r>
          </a:p>
          <a:p>
            <a:r>
              <a:rPr lang="en-GB" sz="1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chain length 25 million, sampling every 1000.</a:t>
            </a:r>
          </a:p>
          <a:p>
            <a:r>
              <a:rPr lang="en-GB" sz="1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GTR+I+Gamma4 / rate variation among lineages / relaxed clock</a:t>
            </a:r>
            <a:endParaRPr lang="en-GB" sz="1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1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20" indent="0">
              <a:buClr>
                <a:srgbClr val="000000"/>
              </a:buClr>
              <a:buNone/>
            </a:pPr>
            <a:r>
              <a:rPr lang="en-GB" sz="1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The phylogenetic analysis infers a time-scale and evolutionary history of YVF. </a:t>
            </a:r>
            <a:br>
              <a:rPr lang="en-GB" sz="1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</a:br>
            <a:r>
              <a:rPr lang="en-GB" sz="1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It estimates:</a:t>
            </a:r>
          </a:p>
          <a:p>
            <a:pPr marL="286470" indent="-285750">
              <a:buClr>
                <a:srgbClr val="000000"/>
              </a:buClr>
            </a:pPr>
            <a:r>
              <a:rPr lang="en-GB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The rate of molecular evolution</a:t>
            </a:r>
          </a:p>
          <a:p>
            <a:pPr marL="286470" indent="-285750">
              <a:buClr>
                <a:srgbClr val="000000"/>
              </a:buClr>
            </a:pPr>
            <a:r>
              <a:rPr lang="en-GB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The date of the most recent common ancestor</a:t>
            </a:r>
            <a:endParaRPr lang="en-GB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0" lvl="1" indent="0">
              <a:spcBef>
                <a:spcPts val="0"/>
              </a:spcBef>
              <a:spcAft>
                <a:spcPts val="600"/>
              </a:spcAft>
              <a:buNone/>
            </a:pPr>
            <a:endParaRPr lang="en-GB" sz="1800" b="1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9A0D283-967C-B840-A186-64A91B031B0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395049" y="1521855"/>
            <a:ext cx="8034120" cy="12553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9393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659" y="130809"/>
            <a:ext cx="8229600" cy="793452"/>
          </a:xfrm>
        </p:spPr>
        <p:txBody>
          <a:bodyPr/>
          <a:lstStyle/>
          <a:p>
            <a:pPr algn="l"/>
            <a:r>
              <a:rPr lang="en-GB" kern="1200" dirty="0" err="1">
                <a:latin typeface="Arial"/>
                <a:ea typeface="+mn-ea"/>
                <a:cs typeface="+mn-cs"/>
              </a:rPr>
              <a:t>Fiebre</a:t>
            </a:r>
            <a:r>
              <a:rPr lang="en-GB" kern="1200" dirty="0">
                <a:latin typeface="Arial"/>
                <a:ea typeface="+mn-ea"/>
                <a:cs typeface="+mn-cs"/>
              </a:rPr>
              <a:t> Amarilla</a:t>
            </a:r>
            <a:r>
              <a:rPr lang="en-GB" b="1" kern="1200" dirty="0">
                <a:solidFill>
                  <a:srgbClr val="0F3E72"/>
                </a:solidFill>
                <a:latin typeface="Arial"/>
                <a:ea typeface="+mn-ea"/>
                <a:cs typeface="+mn-cs"/>
              </a:rPr>
              <a:t> (YFV) </a:t>
            </a:r>
            <a:r>
              <a:rPr lang="en-GB" b="1" kern="1200" dirty="0" err="1">
                <a:solidFill>
                  <a:srgbClr val="0F3E72"/>
                </a:solidFill>
                <a:latin typeface="Arial"/>
                <a:ea typeface="+mn-ea"/>
                <a:cs typeface="+mn-cs"/>
              </a:rPr>
              <a:t>en</a:t>
            </a:r>
            <a:r>
              <a:rPr lang="en-GB" b="1" kern="1200" dirty="0">
                <a:solidFill>
                  <a:srgbClr val="0F3E72"/>
                </a:solidFill>
                <a:latin typeface="Arial"/>
                <a:ea typeface="+mn-ea"/>
                <a:cs typeface="+mn-cs"/>
              </a:rPr>
              <a:t> las Americas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58C53ED-529F-9C47-B5D8-F6F93A8FE6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15" y="1274752"/>
            <a:ext cx="6686550" cy="520652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B063F5-F96E-5546-8C70-446775EA066A}"/>
              </a:ext>
            </a:extLst>
          </p:cNvPr>
          <p:cNvSpPr txBox="1"/>
          <p:nvPr/>
        </p:nvSpPr>
        <p:spPr>
          <a:xfrm>
            <a:off x="528638" y="1374768"/>
            <a:ext cx="39433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dirty="0">
                <a:solidFill>
                  <a:srgbClr val="000000"/>
                </a:solidFill>
                <a:latin typeface="+mn-lt"/>
              </a:rPr>
              <a:t>YFV </a:t>
            </a:r>
            <a:r>
              <a:rPr lang="en-GB" sz="1800" i="0" dirty="0" err="1">
                <a:solidFill>
                  <a:srgbClr val="000000"/>
                </a:solidFill>
                <a:latin typeface="+mn-lt"/>
              </a:rPr>
              <a:t>puede</a:t>
            </a:r>
            <a:r>
              <a:rPr lang="en-GB" sz="1800" i="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GB" sz="1800" i="0" dirty="0" err="1">
                <a:solidFill>
                  <a:srgbClr val="000000"/>
                </a:solidFill>
                <a:latin typeface="+mn-lt"/>
              </a:rPr>
              <a:t>ser</a:t>
            </a:r>
            <a:r>
              <a:rPr lang="en-GB" sz="1800" i="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GB" sz="1800" i="0" dirty="0" err="1">
                <a:solidFill>
                  <a:srgbClr val="000000"/>
                </a:solidFill>
                <a:latin typeface="+mn-lt"/>
              </a:rPr>
              <a:t>dividida</a:t>
            </a:r>
            <a:r>
              <a:rPr lang="en-GB" sz="1800" i="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GB" sz="1800" i="0" dirty="0" err="1">
                <a:solidFill>
                  <a:srgbClr val="000000"/>
                </a:solidFill>
                <a:latin typeface="+mn-lt"/>
              </a:rPr>
              <a:t>en</a:t>
            </a:r>
            <a:r>
              <a:rPr lang="en-GB" sz="1800" i="0" dirty="0">
                <a:solidFill>
                  <a:srgbClr val="000000"/>
                </a:solidFill>
                <a:latin typeface="+mn-lt"/>
              </a:rPr>
              <a:t> dos </a:t>
            </a:r>
            <a:r>
              <a:rPr lang="en-GB" sz="1800" i="0" dirty="0" err="1">
                <a:solidFill>
                  <a:srgbClr val="000000"/>
                </a:solidFill>
                <a:latin typeface="+mn-lt"/>
              </a:rPr>
              <a:t>grupos</a:t>
            </a:r>
            <a:r>
              <a:rPr lang="en-GB" sz="1800" i="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GB" sz="1800" i="0" dirty="0" err="1">
                <a:solidFill>
                  <a:srgbClr val="000000"/>
                </a:solidFill>
                <a:latin typeface="+mn-lt"/>
              </a:rPr>
              <a:t>geograficos</a:t>
            </a:r>
            <a:r>
              <a:rPr lang="en-GB" sz="1800" i="0" dirty="0">
                <a:solidFill>
                  <a:srgbClr val="000000"/>
                </a:solidFill>
                <a:latin typeface="+mn-lt"/>
              </a:rPr>
              <a:t>, con </a:t>
            </a:r>
            <a:r>
              <a:rPr lang="en-GB" sz="1800" i="0" dirty="0" err="1">
                <a:solidFill>
                  <a:srgbClr val="000000"/>
                </a:solidFill>
                <a:latin typeface="+mn-lt"/>
              </a:rPr>
              <a:t>distintos</a:t>
            </a:r>
            <a:r>
              <a:rPr lang="en-GB" sz="1800" i="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GB" sz="1800" i="0" dirty="0" err="1">
                <a:solidFill>
                  <a:srgbClr val="000000"/>
                </a:solidFill>
                <a:latin typeface="+mn-lt"/>
              </a:rPr>
              <a:t>linajes</a:t>
            </a:r>
            <a:r>
              <a:rPr lang="en-GB" sz="1800" i="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GB" sz="1800" i="0" dirty="0" err="1">
                <a:solidFill>
                  <a:srgbClr val="000000"/>
                </a:solidFill>
                <a:latin typeface="+mn-lt"/>
              </a:rPr>
              <a:t>virales</a:t>
            </a:r>
            <a:r>
              <a:rPr lang="en-GB" sz="1800" i="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GB" sz="1800" i="0" dirty="0" err="1">
                <a:solidFill>
                  <a:srgbClr val="000000"/>
                </a:solidFill>
                <a:latin typeface="+mn-lt"/>
              </a:rPr>
              <a:t>observados</a:t>
            </a:r>
            <a:r>
              <a:rPr lang="en-GB" sz="1800" i="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GB" sz="1800" i="0" dirty="0" err="1">
                <a:solidFill>
                  <a:srgbClr val="000000"/>
                </a:solidFill>
                <a:latin typeface="+mn-lt"/>
              </a:rPr>
              <a:t>en</a:t>
            </a:r>
            <a:r>
              <a:rPr lang="en-GB" sz="1800" i="0" dirty="0">
                <a:solidFill>
                  <a:srgbClr val="000000"/>
                </a:solidFill>
                <a:latin typeface="+mn-lt"/>
              </a:rPr>
              <a:t> Africa y las Americas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5F57C9-56F8-D742-A62A-6041DD903D12}"/>
              </a:ext>
            </a:extLst>
          </p:cNvPr>
          <p:cNvSpPr txBox="1"/>
          <p:nvPr/>
        </p:nvSpPr>
        <p:spPr>
          <a:xfrm>
            <a:off x="528638" y="2937773"/>
            <a:ext cx="39433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Los </a:t>
            </a:r>
            <a:r>
              <a:rPr lang="en-GB" sz="1800" i="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casos</a:t>
            </a:r>
            <a:r>
              <a:rPr lang="en-GB" sz="180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 (isolates) Americanos son </a:t>
            </a:r>
            <a:r>
              <a:rPr lang="en-GB" sz="1800" i="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monofileticos</a:t>
            </a:r>
            <a:r>
              <a:rPr lang="en-GB" sz="180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.</a:t>
            </a:r>
          </a:p>
          <a:p>
            <a:r>
              <a:rPr lang="en-GB" sz="1800" i="0" dirty="0">
                <a:solidFill>
                  <a:srgbClr val="000000"/>
                </a:solidFill>
                <a:latin typeface="+mn-lt"/>
              </a:rPr>
              <a:t>Los </a:t>
            </a:r>
            <a:r>
              <a:rPr lang="en-GB" sz="1800" i="0" dirty="0" err="1">
                <a:solidFill>
                  <a:srgbClr val="000000"/>
                </a:solidFill>
                <a:latin typeface="+mn-lt"/>
              </a:rPr>
              <a:t>casos</a:t>
            </a:r>
            <a:r>
              <a:rPr lang="en-GB" sz="1800" i="0" dirty="0">
                <a:solidFill>
                  <a:srgbClr val="000000"/>
                </a:solidFill>
                <a:latin typeface="+mn-lt"/>
              </a:rPr>
              <a:t> Americanos se </a:t>
            </a:r>
            <a:r>
              <a:rPr lang="en-GB" sz="1800" i="0" dirty="0" err="1">
                <a:solidFill>
                  <a:srgbClr val="000000"/>
                </a:solidFill>
                <a:latin typeface="+mn-lt"/>
              </a:rPr>
              <a:t>dividen</a:t>
            </a:r>
            <a:r>
              <a:rPr lang="en-GB" sz="1800" i="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GB" sz="1800" i="0" dirty="0" err="1">
                <a:solidFill>
                  <a:srgbClr val="000000"/>
                </a:solidFill>
                <a:latin typeface="+mn-lt"/>
              </a:rPr>
              <a:t>en</a:t>
            </a:r>
            <a:r>
              <a:rPr lang="en-GB" sz="1800" i="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GB" sz="1800" i="0" dirty="0" err="1">
                <a:solidFill>
                  <a:srgbClr val="000000"/>
                </a:solidFill>
                <a:latin typeface="+mn-lt"/>
              </a:rPr>
              <a:t>aquellos</a:t>
            </a:r>
            <a:r>
              <a:rPr lang="en-GB" sz="1800" i="0" dirty="0">
                <a:solidFill>
                  <a:srgbClr val="000000"/>
                </a:solidFill>
                <a:latin typeface="+mn-lt"/>
              </a:rPr>
              <a:t> que </a:t>
            </a:r>
            <a:r>
              <a:rPr lang="en-GB" sz="1800" i="0" dirty="0" err="1">
                <a:solidFill>
                  <a:srgbClr val="000000"/>
                </a:solidFill>
                <a:latin typeface="+mn-lt"/>
              </a:rPr>
              <a:t>provienen</a:t>
            </a:r>
            <a:r>
              <a:rPr lang="en-GB" sz="1800" i="0" dirty="0">
                <a:solidFill>
                  <a:srgbClr val="000000"/>
                </a:solidFill>
                <a:latin typeface="+mn-lt"/>
              </a:rPr>
              <a:t> del </a:t>
            </a:r>
            <a:r>
              <a:rPr lang="en-GB" sz="1800" i="0" dirty="0" err="1">
                <a:solidFill>
                  <a:srgbClr val="000000"/>
                </a:solidFill>
                <a:latin typeface="+mn-lt"/>
              </a:rPr>
              <a:t>este</a:t>
            </a:r>
            <a:r>
              <a:rPr lang="en-GB" sz="1800" i="0" dirty="0">
                <a:solidFill>
                  <a:srgbClr val="000000"/>
                </a:solidFill>
                <a:latin typeface="+mn-lt"/>
              </a:rPr>
              <a:t>  y </a:t>
            </a:r>
            <a:r>
              <a:rPr lang="en-GB" sz="1800" i="0" dirty="0" err="1">
                <a:solidFill>
                  <a:srgbClr val="000000"/>
                </a:solidFill>
                <a:latin typeface="+mn-lt"/>
              </a:rPr>
              <a:t>oeste</a:t>
            </a:r>
            <a:r>
              <a:rPr lang="en-GB" sz="1800" i="0" dirty="0">
                <a:solidFill>
                  <a:srgbClr val="000000"/>
                </a:solidFill>
                <a:latin typeface="+mn-lt"/>
              </a:rPr>
              <a:t> del </a:t>
            </a:r>
            <a:r>
              <a:rPr lang="en-GB" sz="1800" i="0" dirty="0" err="1">
                <a:solidFill>
                  <a:srgbClr val="000000"/>
                </a:solidFill>
                <a:latin typeface="+mn-lt"/>
              </a:rPr>
              <a:t>continente</a:t>
            </a:r>
            <a:r>
              <a:rPr lang="en-GB" sz="1800" i="0" dirty="0">
                <a:solidFill>
                  <a:srgbClr val="000000"/>
                </a:solidFill>
                <a:latin typeface="+mn-lt"/>
              </a:rPr>
              <a:t>. </a:t>
            </a:r>
          </a:p>
          <a:p>
            <a:endParaRPr lang="en-GB" sz="1800" i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9F64E-5B46-2D4C-BC2A-C5EF452A89D1}"/>
              </a:ext>
            </a:extLst>
          </p:cNvPr>
          <p:cNvSpPr txBox="1"/>
          <p:nvPr/>
        </p:nvSpPr>
        <p:spPr>
          <a:xfrm>
            <a:off x="528638" y="4840506"/>
            <a:ext cx="394335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Los </a:t>
            </a:r>
            <a:r>
              <a:rPr lang="en-GB" sz="1800" i="0" spc="-1" dirty="0" err="1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casos</a:t>
            </a:r>
            <a:r>
              <a:rPr lang="en-GB" sz="1800" i="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 de Africa Occidental </a:t>
            </a:r>
            <a:r>
              <a:rPr lang="en-GB" sz="1800" i="0" spc="-1" dirty="0" err="1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estan</a:t>
            </a:r>
            <a:r>
              <a:rPr lang="en-GB" sz="1800" i="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  mas </a:t>
            </a:r>
            <a:r>
              <a:rPr lang="en-GB" sz="1800" i="0" spc="-1" dirty="0" err="1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cercanamente</a:t>
            </a:r>
            <a:r>
              <a:rPr lang="en-GB" sz="1800" i="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 </a:t>
            </a:r>
            <a:r>
              <a:rPr lang="en-GB" sz="1800" i="0" spc="-1" dirty="0" err="1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relacionados</a:t>
            </a:r>
            <a:r>
              <a:rPr lang="en-GB" sz="1800" i="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 que </a:t>
            </a:r>
            <a:r>
              <a:rPr lang="en-GB" sz="1800" i="0" spc="-1" dirty="0" err="1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aquellos</a:t>
            </a:r>
            <a:r>
              <a:rPr lang="en-GB" sz="1800" i="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 de las Americas.</a:t>
            </a:r>
          </a:p>
          <a:p>
            <a:r>
              <a:rPr lang="en-GB" sz="1800" i="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Los </a:t>
            </a:r>
            <a:r>
              <a:rPr lang="en-GB" sz="1800" i="0" spc="-1" dirty="0" err="1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casos</a:t>
            </a:r>
            <a:r>
              <a:rPr lang="en-GB" sz="1800" i="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 de Africa del Este son mas </a:t>
            </a:r>
            <a:r>
              <a:rPr lang="en-GB" sz="1800" i="0" spc="-1" dirty="0" err="1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divergentes</a:t>
            </a:r>
            <a:r>
              <a:rPr lang="en-GB" sz="1800" i="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35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62042-DBF8-F644-A9D1-68D987123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Fiebre</a:t>
            </a:r>
            <a:r>
              <a:rPr lang="en-US" dirty="0"/>
              <a:t> Amarilla </a:t>
            </a:r>
            <a:r>
              <a:rPr lang="en-US" dirty="0" err="1"/>
              <a:t>en</a:t>
            </a:r>
            <a:r>
              <a:rPr lang="en-US" dirty="0"/>
              <a:t> las  Americas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6FDC0C-DF1B-0F4A-BC1B-602FE3395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1898292"/>
            <a:ext cx="4638675" cy="355827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FA3B82-55F8-5043-8148-A2AA30317D7D}"/>
              </a:ext>
            </a:extLst>
          </p:cNvPr>
          <p:cNvSpPr txBox="1"/>
          <p:nvPr/>
        </p:nvSpPr>
        <p:spPr>
          <a:xfrm>
            <a:off x="828675" y="1271578"/>
            <a:ext cx="4638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Posteriori de las </a:t>
            </a:r>
            <a:r>
              <a:rPr lang="en-GB" i="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fechas</a:t>
            </a:r>
            <a:r>
              <a:rPr lang="en-GB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la </a:t>
            </a:r>
            <a:r>
              <a:rPr lang="en-GB" i="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raiz</a:t>
            </a:r>
            <a:r>
              <a:rPr lang="en-GB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</a:t>
            </a:r>
            <a:r>
              <a:rPr lang="en-GB" i="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los</a:t>
            </a:r>
            <a:r>
              <a:rPr lang="en-GB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clades Sud Americanos*</a:t>
            </a:r>
            <a:endParaRPr lang="en-GB" sz="1800" i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1CCDFB-3A57-CB4B-9477-5AF65A9D4F7B}"/>
              </a:ext>
            </a:extLst>
          </p:cNvPr>
          <p:cNvSpPr txBox="1"/>
          <p:nvPr/>
        </p:nvSpPr>
        <p:spPr>
          <a:xfrm>
            <a:off x="6315075" y="1898292"/>
            <a:ext cx="511492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400" b="1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Estimated divergence times (years)</a:t>
            </a:r>
            <a:endParaRPr lang="en-GB" sz="2400" i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i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i="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Edad</a:t>
            </a:r>
            <a:r>
              <a:rPr lang="en-GB" sz="180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 </a:t>
            </a:r>
            <a:r>
              <a:rPr lang="en-GB" sz="1800" i="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Raiz</a:t>
            </a:r>
            <a:r>
              <a:rPr lang="en-GB" sz="180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 (</a:t>
            </a:r>
            <a:r>
              <a:rPr lang="en-GB" sz="1800" i="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origen</a:t>
            </a:r>
            <a:r>
              <a:rPr lang="en-GB" sz="180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 de </a:t>
            </a:r>
            <a:r>
              <a:rPr lang="en-GB" sz="1800" i="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todas</a:t>
            </a:r>
            <a:r>
              <a:rPr lang="en-GB" sz="180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 las </a:t>
            </a:r>
            <a:r>
              <a:rPr lang="en-GB" sz="1800" i="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muestras</a:t>
            </a:r>
            <a:r>
              <a:rPr lang="en-GB" sz="180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): </a:t>
            </a:r>
            <a:endParaRPr lang="en-GB" sz="1800" i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GB" sz="180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     media 723 [288,1304]  95% HPD</a:t>
            </a:r>
            <a:endParaRPr lang="en-GB" sz="1800" i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>
              <a:lnSpc>
                <a:spcPct val="100000"/>
              </a:lnSpc>
            </a:pPr>
            <a:endParaRPr lang="en-GB" sz="1800" i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GB" sz="1800" i="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Divergencia</a:t>
            </a:r>
            <a:r>
              <a:rPr lang="en-GB" sz="180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 </a:t>
            </a:r>
            <a:r>
              <a:rPr lang="en-GB" sz="1800" i="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S.America</a:t>
            </a:r>
            <a:r>
              <a:rPr lang="en-GB" sz="180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 and Africa Occidental:</a:t>
            </a:r>
            <a:endParaRPr lang="en-GB" sz="1800" i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GB" sz="180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     media 470 [186,869]  95% HPD</a:t>
            </a:r>
            <a:endParaRPr lang="en-GB" sz="1800" i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>
              <a:lnSpc>
                <a:spcPct val="100000"/>
              </a:lnSpc>
            </a:pPr>
            <a:endParaRPr lang="en-GB" sz="1800" i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GB" sz="180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Origen de </a:t>
            </a:r>
            <a:r>
              <a:rPr lang="en-GB" sz="1800" i="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los</a:t>
            </a:r>
            <a:r>
              <a:rPr lang="en-GB" sz="180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 </a:t>
            </a:r>
            <a:r>
              <a:rPr lang="en-GB" sz="1800" i="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genotipos</a:t>
            </a:r>
            <a:r>
              <a:rPr lang="en-GB" sz="180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 Sud Americanos:</a:t>
            </a:r>
            <a:endParaRPr lang="en-GB" sz="1800" i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GB" sz="180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     media 306 [120,590] 95% HPD</a:t>
            </a:r>
            <a:endParaRPr lang="en-GB" sz="1800" i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>
              <a:lnSpc>
                <a:spcPct val="100000"/>
              </a:lnSpc>
            </a:pPr>
            <a:endParaRPr lang="en-GB" sz="1800" i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GB" sz="1800" i="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Muestra</a:t>
            </a:r>
            <a:r>
              <a:rPr lang="en-GB" sz="180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 mas </a:t>
            </a:r>
            <a:r>
              <a:rPr lang="en-GB" sz="1800" i="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reciente</a:t>
            </a:r>
            <a:r>
              <a:rPr lang="en-GB" sz="180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 = 2007</a:t>
            </a:r>
            <a:endParaRPr lang="en-GB" sz="1800" i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endParaRPr lang="en-US" dirty="0"/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2415029E-44D4-FE43-B26A-56C630F636B5}"/>
              </a:ext>
            </a:extLst>
          </p:cNvPr>
          <p:cNvSpPr/>
          <p:nvPr/>
        </p:nvSpPr>
        <p:spPr>
          <a:xfrm>
            <a:off x="323408" y="6096336"/>
            <a:ext cx="8135640" cy="5553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GB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*Extracted from the </a:t>
            </a:r>
            <a:r>
              <a:rPr lang="en-GB" sz="14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Estimating rates and dates from time-stamped sequences</a:t>
            </a:r>
            <a:r>
              <a:rPr lang="en-GB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BEAST tutorial. It uses a subset of the original sampled sequences. </a:t>
            </a:r>
            <a:r>
              <a:rPr lang="en-GB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2009 time of most recent sample</a:t>
            </a:r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6742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62042-DBF8-F644-A9D1-68D987123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Fiebre</a:t>
            </a:r>
            <a:r>
              <a:rPr lang="en-US" dirty="0"/>
              <a:t> Amarilla </a:t>
            </a:r>
            <a:r>
              <a:rPr lang="en-US" dirty="0" err="1"/>
              <a:t>en</a:t>
            </a:r>
            <a:r>
              <a:rPr lang="en-US" dirty="0"/>
              <a:t> las Americas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6FDC0C-DF1B-0F4A-BC1B-602FE3395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1898292"/>
            <a:ext cx="4638675" cy="355827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FA3B82-55F8-5043-8148-A2AA30317D7D}"/>
              </a:ext>
            </a:extLst>
          </p:cNvPr>
          <p:cNvSpPr txBox="1"/>
          <p:nvPr/>
        </p:nvSpPr>
        <p:spPr>
          <a:xfrm>
            <a:off x="828675" y="1271578"/>
            <a:ext cx="4638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Posteriori de las </a:t>
            </a:r>
            <a:r>
              <a:rPr lang="en-GB" i="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fechas</a:t>
            </a:r>
            <a:r>
              <a:rPr lang="en-GB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la </a:t>
            </a:r>
            <a:r>
              <a:rPr lang="en-GB" i="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raiz</a:t>
            </a:r>
            <a:r>
              <a:rPr lang="en-GB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</a:t>
            </a:r>
            <a:r>
              <a:rPr lang="en-GB" i="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los</a:t>
            </a:r>
            <a:r>
              <a:rPr lang="en-GB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clades Sud Americanos*</a:t>
            </a:r>
            <a:endParaRPr lang="en-GB" sz="1800" i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1CCDFB-3A57-CB4B-9477-5AF65A9D4F7B}"/>
              </a:ext>
            </a:extLst>
          </p:cNvPr>
          <p:cNvSpPr txBox="1"/>
          <p:nvPr/>
        </p:nvSpPr>
        <p:spPr>
          <a:xfrm>
            <a:off x="6315075" y="1898292"/>
            <a:ext cx="511492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400" b="1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Estimated divergence times (years)</a:t>
            </a:r>
            <a:endParaRPr lang="en-GB" sz="2400" i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i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i="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Edad</a:t>
            </a:r>
            <a:r>
              <a:rPr lang="en-GB" sz="180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 </a:t>
            </a:r>
            <a:r>
              <a:rPr lang="en-GB" sz="1800" i="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Raiz</a:t>
            </a:r>
            <a:r>
              <a:rPr lang="en-GB" sz="180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 (</a:t>
            </a:r>
            <a:r>
              <a:rPr lang="en-GB" sz="1800" i="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origen</a:t>
            </a:r>
            <a:r>
              <a:rPr lang="en-GB" sz="180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 de </a:t>
            </a:r>
            <a:r>
              <a:rPr lang="en-GB" sz="1800" i="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todas</a:t>
            </a:r>
            <a:r>
              <a:rPr lang="en-GB" sz="180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 las </a:t>
            </a:r>
            <a:r>
              <a:rPr lang="en-GB" sz="1800" i="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muestras</a:t>
            </a:r>
            <a:r>
              <a:rPr lang="en-GB" sz="180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): </a:t>
            </a:r>
            <a:endParaRPr lang="en-GB" sz="1800" i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GB" sz="180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     media 723 [288,1304]  95% HPD</a:t>
            </a:r>
            <a:endParaRPr lang="en-GB" sz="1800" i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>
              <a:lnSpc>
                <a:spcPct val="100000"/>
              </a:lnSpc>
            </a:pPr>
            <a:endParaRPr lang="en-GB" sz="1800" i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GB" sz="1800" i="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Divergencia</a:t>
            </a:r>
            <a:r>
              <a:rPr lang="en-GB" sz="180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 </a:t>
            </a:r>
            <a:r>
              <a:rPr lang="en-GB" sz="1800" i="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S.America</a:t>
            </a:r>
            <a:r>
              <a:rPr lang="en-GB" sz="180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 and Africa Occidental:</a:t>
            </a:r>
            <a:endParaRPr lang="en-GB" sz="1800" i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GB" sz="180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     media 470 [186,869]  95% HPD</a:t>
            </a:r>
            <a:endParaRPr lang="en-GB" sz="1800" i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>
              <a:lnSpc>
                <a:spcPct val="100000"/>
              </a:lnSpc>
            </a:pPr>
            <a:endParaRPr lang="en-GB" sz="1800" i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GB" sz="180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Origen de </a:t>
            </a:r>
            <a:r>
              <a:rPr lang="en-GB" sz="1800" i="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los</a:t>
            </a:r>
            <a:r>
              <a:rPr lang="en-GB" sz="180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 </a:t>
            </a:r>
            <a:r>
              <a:rPr lang="en-GB" sz="1800" i="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genotipos</a:t>
            </a:r>
            <a:r>
              <a:rPr lang="en-GB" sz="180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 Sud Americanos:</a:t>
            </a:r>
            <a:endParaRPr lang="en-GB" sz="1800" i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GB" sz="180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     media 306 [120,590] 95% HPD</a:t>
            </a:r>
            <a:endParaRPr lang="en-GB" sz="1800" i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>
              <a:lnSpc>
                <a:spcPct val="100000"/>
              </a:lnSpc>
            </a:pPr>
            <a:endParaRPr lang="en-GB" sz="1800" i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GB" sz="1800" i="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Muestra</a:t>
            </a:r>
            <a:r>
              <a:rPr lang="en-GB" sz="180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 mas </a:t>
            </a:r>
            <a:r>
              <a:rPr lang="en-GB" sz="1800" i="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reciente</a:t>
            </a:r>
            <a:r>
              <a:rPr lang="en-GB" sz="180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 = 2007</a:t>
            </a:r>
            <a:endParaRPr lang="en-GB" sz="1800" i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endParaRPr lang="en-US" dirty="0"/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F375E4A9-57D8-C746-A3C4-A93775FCBBC7}"/>
              </a:ext>
            </a:extLst>
          </p:cNvPr>
          <p:cNvSpPr/>
          <p:nvPr/>
        </p:nvSpPr>
        <p:spPr>
          <a:xfrm>
            <a:off x="575999" y="5581240"/>
            <a:ext cx="10968261" cy="111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750" indent="-285750">
              <a:buFont typeface="Wingdings" pitchFamily="2" charset="2"/>
              <a:buChar char="Ø"/>
            </a:pPr>
            <a:r>
              <a:rPr lang="en-GB" sz="180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 </a:t>
            </a:r>
            <a:r>
              <a:rPr lang="en-GB" sz="1800" i="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diversidad</a:t>
            </a:r>
            <a:r>
              <a:rPr lang="en-GB" sz="180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GB" sz="1800" i="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genetica</a:t>
            </a:r>
            <a:r>
              <a:rPr lang="en-GB" sz="180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las </a:t>
            </a:r>
            <a:r>
              <a:rPr lang="en-GB" sz="1800" i="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muestras</a:t>
            </a:r>
            <a:r>
              <a:rPr lang="en-GB" sz="180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GB" sz="1800" i="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disponibles</a:t>
            </a:r>
            <a:r>
              <a:rPr lang="en-GB" sz="1800" b="0" i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GB" sz="180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 </a:t>
            </a:r>
            <a:r>
              <a:rPr lang="en-GB" sz="1800" b="0" i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YFV </a:t>
            </a:r>
            <a:r>
              <a:rPr lang="en-GB" sz="1800" b="0" i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</a:t>
            </a:r>
            <a:r>
              <a:rPr lang="en-GB" sz="1800" b="0" i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America del Sur </a:t>
            </a:r>
            <a:r>
              <a:rPr lang="en-GB" sz="1800" b="0" i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surgio</a:t>
            </a:r>
            <a:r>
              <a:rPr lang="en-GB" sz="1800" b="0" i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GB" sz="1800" b="0" i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hace</a:t>
            </a:r>
            <a:r>
              <a:rPr lang="en-GB" sz="1800" b="0" i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 a 4 </a:t>
            </a:r>
            <a:r>
              <a:rPr lang="en-GB" sz="1800" b="0" i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siglos</a:t>
            </a:r>
            <a:r>
              <a:rPr lang="en-GB" sz="1800" b="0" i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GB" sz="1800" i="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Existe</a:t>
            </a:r>
            <a:r>
              <a:rPr lang="en-GB" sz="180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GB" sz="1800" i="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una</a:t>
            </a:r>
            <a:r>
              <a:rPr lang="en-GB" sz="180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GB" sz="1800" i="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fuerte</a:t>
            </a:r>
            <a:r>
              <a:rPr lang="en-GB" sz="180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GB" sz="1800" i="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evidencia</a:t>
            </a:r>
            <a:r>
              <a:rPr lang="en-GB" sz="180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que </a:t>
            </a:r>
            <a:r>
              <a:rPr lang="en-GB" sz="1800" i="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apoya</a:t>
            </a:r>
            <a:r>
              <a:rPr lang="en-GB" sz="180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GB" sz="1800" i="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teoria</a:t>
            </a:r>
            <a:r>
              <a:rPr lang="en-GB" sz="1800" b="0" i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 </a:t>
            </a:r>
            <a:r>
              <a:rPr lang="en-GB" sz="1800" b="0" i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una</a:t>
            </a:r>
            <a:r>
              <a:rPr lang="en-GB" sz="1800" b="0" i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GB" sz="1800" b="0" i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introduccion</a:t>
            </a:r>
            <a:r>
              <a:rPr lang="en-GB" sz="1800" b="0" i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GB" sz="1800" b="0" i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inicial</a:t>
            </a:r>
            <a:r>
              <a:rPr lang="en-GB" sz="1800" b="0" i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GB" sz="1800" i="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durante</a:t>
            </a:r>
            <a:r>
              <a:rPr lang="en-GB" sz="180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el </a:t>
            </a:r>
            <a:r>
              <a:rPr lang="en-GB" sz="1800" i="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periodo</a:t>
            </a:r>
            <a:r>
              <a:rPr lang="en-GB" sz="180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GB" sz="1800" i="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trafico</a:t>
            </a:r>
            <a:r>
              <a:rPr lang="en-GB" sz="180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GB" sz="1800" i="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esclavos</a:t>
            </a:r>
            <a:r>
              <a:rPr lang="en-GB" sz="180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y el primer </a:t>
            </a:r>
            <a:r>
              <a:rPr lang="en-GB" sz="1800" i="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contacto</a:t>
            </a:r>
            <a:r>
              <a:rPr lang="en-GB" sz="180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entre </a:t>
            </a:r>
            <a:r>
              <a:rPr lang="en-GB" sz="1800" i="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los</a:t>
            </a:r>
            <a:r>
              <a:rPr lang="en-GB" sz="180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dos </a:t>
            </a:r>
            <a:r>
              <a:rPr lang="en-GB" sz="1800" i="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continentes</a:t>
            </a:r>
            <a:r>
              <a:rPr lang="en-GB" sz="180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lang="en-GB" sz="1800" b="0" i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7629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D5BD9-27F0-1F4A-ADFC-07BFAFE6C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Orígenes</a:t>
            </a:r>
            <a:r>
              <a:rPr lang="en-US" dirty="0"/>
              <a:t> del VIH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E8EB10-EEE4-3E4B-AE94-F62349FA1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61" y="3138466"/>
            <a:ext cx="84582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3559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D5BD9-27F0-1F4A-ADFC-07BFAFE6C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Orígenes</a:t>
            </a:r>
            <a:r>
              <a:rPr lang="en-US" dirty="0"/>
              <a:t> del VIH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98B605-BC83-4046-A97F-07805BDA3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36" y="1290637"/>
            <a:ext cx="9877464" cy="524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29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3493D-5FD9-2243-98EF-5947F2B27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Filogenetica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9D83B-A7A2-E44C-A391-50E31A693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2104" y="1763720"/>
            <a:ext cx="5557877" cy="3394075"/>
          </a:xfrm>
        </p:spPr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genealogia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el </a:t>
            </a:r>
            <a:r>
              <a:rPr lang="en-US" dirty="0" err="1"/>
              <a:t>registro</a:t>
            </a:r>
            <a:r>
              <a:rPr lang="en-US" dirty="0"/>
              <a:t> de </a:t>
            </a:r>
            <a:r>
              <a:rPr lang="en-US" dirty="0" err="1"/>
              <a:t>reproduccion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poblacion</a:t>
            </a:r>
            <a:r>
              <a:rPr lang="en-US" dirty="0"/>
              <a:t>.</a:t>
            </a:r>
          </a:p>
          <a:p>
            <a:r>
              <a:rPr lang="en-US" dirty="0"/>
              <a:t>La </a:t>
            </a:r>
            <a:r>
              <a:rPr lang="en-US" dirty="0" err="1"/>
              <a:t>filogenia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un </a:t>
            </a:r>
            <a:r>
              <a:rPr lang="en-US" dirty="0" err="1"/>
              <a:t>resumen</a:t>
            </a:r>
            <a:r>
              <a:rPr lang="en-US" dirty="0"/>
              <a:t>, </a:t>
            </a:r>
            <a:r>
              <a:rPr lang="en-US" dirty="0" err="1"/>
              <a:t>expresado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un </a:t>
            </a:r>
            <a:r>
              <a:rPr lang="en-US" dirty="0" err="1"/>
              <a:t>arbol</a:t>
            </a:r>
            <a:r>
              <a:rPr lang="en-US" dirty="0"/>
              <a:t> de </a:t>
            </a:r>
            <a:r>
              <a:rPr lang="en-US" dirty="0" err="1"/>
              <a:t>diversidad</a:t>
            </a:r>
            <a:r>
              <a:rPr lang="en-US" dirty="0"/>
              <a:t> </a:t>
            </a:r>
            <a:r>
              <a:rPr lang="en-US" dirty="0" err="1"/>
              <a:t>genetica</a:t>
            </a:r>
            <a:r>
              <a:rPr lang="en-US" dirty="0"/>
              <a:t> o </a:t>
            </a:r>
            <a:r>
              <a:rPr lang="en-US" dirty="0" err="1"/>
              <a:t>fenotipica</a:t>
            </a:r>
            <a:r>
              <a:rPr lang="en-US" dirty="0"/>
              <a:t> </a:t>
            </a:r>
            <a:r>
              <a:rPr lang="en-US" dirty="0" err="1"/>
              <a:t>observada</a:t>
            </a:r>
            <a:endParaRPr lang="en-US" dirty="0"/>
          </a:p>
          <a:p>
            <a:pPr lvl="1"/>
            <a:r>
              <a:rPr lang="en-US" dirty="0" err="1"/>
              <a:t>Basado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dirty="0" err="1"/>
              <a:t>muestreo</a:t>
            </a:r>
            <a:r>
              <a:rPr lang="en-US" dirty="0"/>
              <a:t> de la </a:t>
            </a:r>
            <a:r>
              <a:rPr lang="en-US" dirty="0" err="1"/>
              <a:t>poblacion</a:t>
            </a:r>
            <a:endParaRPr lang="en-US" dirty="0"/>
          </a:p>
          <a:p>
            <a:pPr lvl="1"/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coincidir</a:t>
            </a:r>
            <a:r>
              <a:rPr lang="en-US" dirty="0"/>
              <a:t> con la </a:t>
            </a:r>
            <a:r>
              <a:rPr lang="en-US" dirty="0" err="1"/>
              <a:t>genealogia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D8AFA1-FFD4-DA40-8BA0-7E9104039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61" y="1320800"/>
            <a:ext cx="42545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19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D5BD9-27F0-1F4A-ADFC-07BFAFE6C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Orígenes</a:t>
            </a:r>
            <a:r>
              <a:rPr lang="en-US" dirty="0"/>
              <a:t> del VIH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B85D6-A325-284D-8C9E-22C2888FC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313" y="1847848"/>
            <a:ext cx="501777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381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947BF-DD97-7D4F-9EFD-CB335BB2D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Filodinamica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0C5633-6CE2-CB4F-A5AD-D3D602A46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69" y="2038342"/>
            <a:ext cx="1308100" cy="106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46461A-D1A2-C34D-931A-BA10092A9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91" y="4468856"/>
            <a:ext cx="1384300" cy="14986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7AEDF9E-4FD0-B542-ABB8-FE25A5DC3476}"/>
              </a:ext>
            </a:extLst>
          </p:cNvPr>
          <p:cNvSpPr/>
          <p:nvPr/>
        </p:nvSpPr>
        <p:spPr>
          <a:xfrm>
            <a:off x="2095482" y="2203436"/>
            <a:ext cx="1912148" cy="6223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0" dirty="0" err="1">
                <a:solidFill>
                  <a:schemeClr val="accent6"/>
                </a:solidFill>
              </a:rPr>
              <a:t>Filogenetica</a:t>
            </a:r>
            <a:endParaRPr lang="en-US" i="0" dirty="0">
              <a:solidFill>
                <a:schemeClr val="accent6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21D4E57-A14F-6E4F-AB0B-6D9278897AB7}"/>
              </a:ext>
            </a:extLst>
          </p:cNvPr>
          <p:cNvSpPr/>
          <p:nvPr/>
        </p:nvSpPr>
        <p:spPr>
          <a:xfrm>
            <a:off x="2052637" y="5107077"/>
            <a:ext cx="1800225" cy="5650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0" dirty="0" err="1">
                <a:solidFill>
                  <a:schemeClr val="accent6"/>
                </a:solidFill>
              </a:rPr>
              <a:t>Modelo</a:t>
            </a:r>
            <a:r>
              <a:rPr lang="en-US" i="0" dirty="0">
                <a:solidFill>
                  <a:schemeClr val="accent6"/>
                </a:solidFill>
              </a:rPr>
              <a:t> </a:t>
            </a:r>
            <a:r>
              <a:rPr lang="en-US" i="0" dirty="0" err="1">
                <a:solidFill>
                  <a:schemeClr val="accent6"/>
                </a:solidFill>
              </a:rPr>
              <a:t>Poblacion</a:t>
            </a:r>
            <a:endParaRPr lang="en-US" i="0" dirty="0">
              <a:solidFill>
                <a:schemeClr val="accent6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B49EE5A-2C5E-0243-8B86-CC08EEFCD5F7}"/>
              </a:ext>
            </a:extLst>
          </p:cNvPr>
          <p:cNvSpPr/>
          <p:nvPr/>
        </p:nvSpPr>
        <p:spPr>
          <a:xfrm>
            <a:off x="1685925" y="3629024"/>
            <a:ext cx="2428875" cy="6826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 dirty="0">
                <a:solidFill>
                  <a:schemeClr val="accent6"/>
                </a:solidFill>
              </a:rPr>
              <a:t>????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F1D13EF-5016-854D-83CA-3ED6B110FA62}"/>
              </a:ext>
            </a:extLst>
          </p:cNvPr>
          <p:cNvCxnSpPr>
            <a:cxnSpLocks/>
          </p:cNvCxnSpPr>
          <p:nvPr/>
        </p:nvCxnSpPr>
        <p:spPr>
          <a:xfrm>
            <a:off x="2971800" y="2990842"/>
            <a:ext cx="0" cy="523882"/>
          </a:xfrm>
          <a:prstGeom prst="straightConnector1">
            <a:avLst/>
          </a:prstGeom>
          <a:ln w="1905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66610E7-C9DE-3C48-AE59-8034D644CE6F}"/>
              </a:ext>
            </a:extLst>
          </p:cNvPr>
          <p:cNvCxnSpPr>
            <a:cxnSpLocks/>
          </p:cNvCxnSpPr>
          <p:nvPr/>
        </p:nvCxnSpPr>
        <p:spPr>
          <a:xfrm>
            <a:off x="2938462" y="4468856"/>
            <a:ext cx="0" cy="523882"/>
          </a:xfrm>
          <a:prstGeom prst="straightConnector1">
            <a:avLst/>
          </a:prstGeom>
          <a:ln w="1905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69F8C5-C3E2-0848-BDBF-6B0AB30A6069}"/>
              </a:ext>
            </a:extLst>
          </p:cNvPr>
          <p:cNvCxnSpPr>
            <a:cxnSpLocks/>
          </p:cNvCxnSpPr>
          <p:nvPr/>
        </p:nvCxnSpPr>
        <p:spPr>
          <a:xfrm>
            <a:off x="995362" y="3105142"/>
            <a:ext cx="0" cy="1206546"/>
          </a:xfrm>
          <a:prstGeom prst="straightConnector1">
            <a:avLst/>
          </a:prstGeom>
          <a:ln w="1905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6788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947BF-DD97-7D4F-9EFD-CB335BB2D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Filodinamica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60D7B-D0C7-5249-A9BA-7C1A76DE1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534" y="1614489"/>
            <a:ext cx="6592866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La </a:t>
            </a:r>
            <a:r>
              <a:rPr lang="en-US" sz="2000" b="1" dirty="0" err="1"/>
              <a:t>Filodinámica</a:t>
            </a:r>
            <a:r>
              <a:rPr lang="en-US" sz="2000" b="1" dirty="0"/>
              <a:t> </a:t>
            </a:r>
            <a:r>
              <a:rPr lang="en-US" sz="2000" dirty="0"/>
              <a:t>vincula </a:t>
            </a:r>
            <a:r>
              <a:rPr lang="en-US" sz="2000" dirty="0" err="1"/>
              <a:t>propiedades</a:t>
            </a:r>
            <a:r>
              <a:rPr lang="en-US" sz="2000" dirty="0"/>
              <a:t> </a:t>
            </a:r>
            <a:r>
              <a:rPr lang="en-US" sz="2000" dirty="0" err="1"/>
              <a:t>filogenéticas</a:t>
            </a:r>
            <a:r>
              <a:rPr lang="en-US" sz="2000" dirty="0"/>
              <a:t> de </a:t>
            </a:r>
            <a:r>
              <a:rPr lang="en-US" sz="2000" dirty="0" err="1"/>
              <a:t>patógenos</a:t>
            </a:r>
            <a:r>
              <a:rPr lang="en-US" sz="2000" dirty="0"/>
              <a:t> con </a:t>
            </a:r>
            <a:r>
              <a:rPr lang="en-US" sz="2000" dirty="0" err="1"/>
              <a:t>dinamicas</a:t>
            </a:r>
            <a:r>
              <a:rPr lang="en-US" sz="2000" dirty="0"/>
              <a:t> </a:t>
            </a:r>
            <a:r>
              <a:rPr lang="en-US" sz="2000" dirty="0" err="1"/>
              <a:t>poblacionales</a:t>
            </a:r>
            <a:r>
              <a:rPr lang="en-US" sz="2000" dirty="0"/>
              <a:t> </a:t>
            </a:r>
            <a:r>
              <a:rPr lang="en-US" sz="2000" dirty="0" err="1"/>
              <a:t>eg.</a:t>
            </a:r>
            <a:r>
              <a:rPr lang="en-US" sz="2000" dirty="0"/>
              <a:t> </a:t>
            </a:r>
            <a:r>
              <a:rPr lang="en-US" sz="2000" dirty="0" err="1"/>
              <a:t>historia</a:t>
            </a:r>
            <a:r>
              <a:rPr lang="en-US" sz="2000" dirty="0"/>
              <a:t> / </a:t>
            </a:r>
            <a:r>
              <a:rPr lang="en-US" sz="2000" dirty="0" err="1"/>
              <a:t>trajecotria</a:t>
            </a:r>
            <a:r>
              <a:rPr lang="en-US" sz="2000" dirty="0"/>
              <a:t> de </a:t>
            </a:r>
            <a:r>
              <a:rPr lang="en-US" sz="2000" dirty="0" err="1"/>
              <a:t>epidemia</a:t>
            </a:r>
            <a:r>
              <a:rPr lang="en-US" sz="2000" dirty="0"/>
              <a:t> / </a:t>
            </a:r>
            <a:r>
              <a:rPr lang="en-US" sz="2000" dirty="0" err="1"/>
              <a:t>brote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Permite</a:t>
            </a:r>
            <a:r>
              <a:rPr lang="en-US" sz="2000" dirty="0"/>
              <a:t> la </a:t>
            </a:r>
            <a:r>
              <a:rPr lang="en-US" sz="2000" dirty="0" err="1"/>
              <a:t>estimacion</a:t>
            </a:r>
            <a:r>
              <a:rPr lang="en-US" sz="2000" dirty="0"/>
              <a:t> de </a:t>
            </a:r>
            <a:r>
              <a:rPr lang="en-US" sz="2000" dirty="0" err="1"/>
              <a:t>parametros</a:t>
            </a:r>
            <a:r>
              <a:rPr lang="en-US" sz="2000" dirty="0"/>
              <a:t> </a:t>
            </a:r>
            <a:r>
              <a:rPr lang="en-US" sz="2000" dirty="0" err="1"/>
              <a:t>epidemiologicos</a:t>
            </a:r>
            <a:r>
              <a:rPr lang="en-US" sz="2000" dirty="0"/>
              <a:t> </a:t>
            </a:r>
            <a:r>
              <a:rPr lang="en-US" sz="2000" dirty="0" err="1"/>
              <a:t>desde</a:t>
            </a:r>
            <a:r>
              <a:rPr lang="en-US" sz="2000" dirty="0"/>
              <a:t>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muestra</a:t>
            </a:r>
            <a:r>
              <a:rPr lang="en-US" sz="2000" dirty="0"/>
              <a:t> de </a:t>
            </a:r>
            <a:r>
              <a:rPr lang="en-US" sz="2000" dirty="0" err="1"/>
              <a:t>secuencias</a:t>
            </a:r>
            <a:r>
              <a:rPr lang="en-US" sz="2000" dirty="0"/>
              <a:t> de </a:t>
            </a:r>
            <a:r>
              <a:rPr lang="en-US" sz="2000" dirty="0" err="1"/>
              <a:t>patogenos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La </a:t>
            </a:r>
            <a:r>
              <a:rPr lang="en-US" sz="2000" dirty="0" err="1"/>
              <a:t>inferencia</a:t>
            </a:r>
            <a:r>
              <a:rPr lang="en-US" sz="2000" dirty="0"/>
              <a:t> </a:t>
            </a:r>
            <a:r>
              <a:rPr lang="en-US" sz="2000" dirty="0" err="1"/>
              <a:t>filodinamica</a:t>
            </a:r>
            <a:r>
              <a:rPr lang="en-US" sz="2000" dirty="0"/>
              <a:t> require </a:t>
            </a:r>
            <a:r>
              <a:rPr lang="en-US" sz="2000" dirty="0" err="1"/>
              <a:t>relacionar</a:t>
            </a:r>
            <a:r>
              <a:rPr lang="en-US" sz="2000" dirty="0"/>
              <a:t> un </a:t>
            </a:r>
            <a:r>
              <a:rPr lang="en-US" sz="2000" dirty="0" err="1"/>
              <a:t>modelo</a:t>
            </a:r>
            <a:r>
              <a:rPr lang="en-US" sz="2000" dirty="0"/>
              <a:t> del </a:t>
            </a:r>
            <a:r>
              <a:rPr lang="en-US" sz="2000" dirty="0" err="1"/>
              <a:t>proceso</a:t>
            </a:r>
            <a:r>
              <a:rPr lang="en-US" sz="2000" dirty="0"/>
              <a:t> </a:t>
            </a:r>
            <a:r>
              <a:rPr lang="en-US" sz="2000" dirty="0" err="1"/>
              <a:t>epidemiologico</a:t>
            </a:r>
            <a:r>
              <a:rPr lang="en-US" sz="2000" dirty="0"/>
              <a:t> con un </a:t>
            </a:r>
            <a:r>
              <a:rPr lang="en-US" sz="2000" dirty="0" err="1"/>
              <a:t>proceso</a:t>
            </a:r>
            <a:r>
              <a:rPr lang="en-US" sz="2000" dirty="0"/>
              <a:t> </a:t>
            </a:r>
            <a:r>
              <a:rPr lang="en-US" sz="2000" dirty="0" err="1"/>
              <a:t>genetico</a:t>
            </a:r>
            <a:r>
              <a:rPr lang="en-US" sz="2000" dirty="0"/>
              <a:t> </a:t>
            </a:r>
            <a:r>
              <a:rPr lang="en-US" sz="2000" dirty="0" err="1"/>
              <a:t>poblacional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Procesos</a:t>
            </a:r>
            <a:r>
              <a:rPr lang="en-US" sz="2000" dirty="0"/>
              <a:t>: </a:t>
            </a:r>
            <a:r>
              <a:rPr lang="en-US" sz="2000" dirty="0" err="1"/>
              <a:t>simulacion</a:t>
            </a:r>
            <a:r>
              <a:rPr lang="en-US" sz="2000" dirty="0"/>
              <a:t> </a:t>
            </a:r>
            <a:r>
              <a:rPr lang="en-US" sz="2000" dirty="0" err="1"/>
              <a:t>directa</a:t>
            </a:r>
            <a:r>
              <a:rPr lang="en-US" sz="2000" dirty="0"/>
              <a:t>, </a:t>
            </a:r>
            <a:r>
              <a:rPr lang="en-US" sz="2000" dirty="0" err="1"/>
              <a:t>modelos.coalescentes</a:t>
            </a:r>
            <a:r>
              <a:rPr lang="en-US" sz="2000" dirty="0"/>
              <a:t>, </a:t>
            </a:r>
            <a:r>
              <a:rPr lang="en-US" sz="2000" dirty="0" err="1"/>
              <a:t>modelos</a:t>
            </a:r>
            <a:r>
              <a:rPr lang="en-US" sz="2000" dirty="0"/>
              <a:t> sampling-birth-death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0C5633-6CE2-CB4F-A5AD-D3D602A46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69" y="2038342"/>
            <a:ext cx="1308100" cy="106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46461A-D1A2-C34D-931A-BA10092A9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91" y="4468856"/>
            <a:ext cx="1384300" cy="14986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7AEDF9E-4FD0-B542-ABB8-FE25A5DC3476}"/>
              </a:ext>
            </a:extLst>
          </p:cNvPr>
          <p:cNvSpPr/>
          <p:nvPr/>
        </p:nvSpPr>
        <p:spPr>
          <a:xfrm>
            <a:off x="2095482" y="2203436"/>
            <a:ext cx="1912148" cy="6223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0" dirty="0" err="1">
                <a:solidFill>
                  <a:schemeClr val="accent6"/>
                </a:solidFill>
              </a:rPr>
              <a:t>Filogenetica</a:t>
            </a:r>
            <a:endParaRPr lang="en-US" i="0" dirty="0">
              <a:solidFill>
                <a:schemeClr val="accent6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21D4E57-A14F-6E4F-AB0B-6D9278897AB7}"/>
              </a:ext>
            </a:extLst>
          </p:cNvPr>
          <p:cNvSpPr/>
          <p:nvPr/>
        </p:nvSpPr>
        <p:spPr>
          <a:xfrm>
            <a:off x="2052637" y="5107077"/>
            <a:ext cx="1800225" cy="5650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0" dirty="0" err="1">
                <a:solidFill>
                  <a:schemeClr val="accent6"/>
                </a:solidFill>
              </a:rPr>
              <a:t>Modelo</a:t>
            </a:r>
            <a:r>
              <a:rPr lang="en-US" i="0" dirty="0">
                <a:solidFill>
                  <a:schemeClr val="accent6"/>
                </a:solidFill>
              </a:rPr>
              <a:t> </a:t>
            </a:r>
            <a:r>
              <a:rPr lang="en-US" i="0" dirty="0" err="1">
                <a:solidFill>
                  <a:schemeClr val="accent6"/>
                </a:solidFill>
              </a:rPr>
              <a:t>Poblacion</a:t>
            </a:r>
            <a:endParaRPr lang="en-US" i="0" dirty="0">
              <a:solidFill>
                <a:schemeClr val="accent6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B49EE5A-2C5E-0243-8B86-CC08EEFCD5F7}"/>
              </a:ext>
            </a:extLst>
          </p:cNvPr>
          <p:cNvSpPr/>
          <p:nvPr/>
        </p:nvSpPr>
        <p:spPr>
          <a:xfrm>
            <a:off x="1685925" y="3629024"/>
            <a:ext cx="2428875" cy="6826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 dirty="0">
                <a:solidFill>
                  <a:schemeClr val="accent6"/>
                </a:solidFill>
              </a:rPr>
              <a:t>FILODINAMICA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F1D13EF-5016-854D-83CA-3ED6B110FA62}"/>
              </a:ext>
            </a:extLst>
          </p:cNvPr>
          <p:cNvCxnSpPr>
            <a:cxnSpLocks/>
          </p:cNvCxnSpPr>
          <p:nvPr/>
        </p:nvCxnSpPr>
        <p:spPr>
          <a:xfrm>
            <a:off x="2971800" y="2990842"/>
            <a:ext cx="0" cy="523882"/>
          </a:xfrm>
          <a:prstGeom prst="straightConnector1">
            <a:avLst/>
          </a:prstGeom>
          <a:ln w="1905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66610E7-C9DE-3C48-AE59-8034D644CE6F}"/>
              </a:ext>
            </a:extLst>
          </p:cNvPr>
          <p:cNvCxnSpPr>
            <a:cxnSpLocks/>
          </p:cNvCxnSpPr>
          <p:nvPr/>
        </p:nvCxnSpPr>
        <p:spPr>
          <a:xfrm>
            <a:off x="2938462" y="4468856"/>
            <a:ext cx="0" cy="523882"/>
          </a:xfrm>
          <a:prstGeom prst="straightConnector1">
            <a:avLst/>
          </a:prstGeom>
          <a:ln w="1905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69F8C5-C3E2-0848-BDBF-6B0AB30A6069}"/>
              </a:ext>
            </a:extLst>
          </p:cNvPr>
          <p:cNvCxnSpPr>
            <a:cxnSpLocks/>
          </p:cNvCxnSpPr>
          <p:nvPr/>
        </p:nvCxnSpPr>
        <p:spPr>
          <a:xfrm>
            <a:off x="995362" y="3105142"/>
            <a:ext cx="0" cy="1206546"/>
          </a:xfrm>
          <a:prstGeom prst="straightConnector1">
            <a:avLst/>
          </a:prstGeom>
          <a:ln w="1905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0874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947BF-DD97-7D4F-9EFD-CB335BB2D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Filodinámica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BEAST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60D7B-D0C7-5249-A9BA-7C1A76DE1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98633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BEAST </a:t>
            </a:r>
            <a:r>
              <a:rPr lang="en-US" sz="2000" dirty="0" err="1"/>
              <a:t>ofrece</a:t>
            </a:r>
            <a:r>
              <a:rPr lang="en-US" sz="2000" dirty="0"/>
              <a:t> </a:t>
            </a:r>
            <a:r>
              <a:rPr lang="en-US" sz="2000" dirty="0" err="1"/>
              <a:t>metodos</a:t>
            </a:r>
            <a:r>
              <a:rPr lang="en-US" sz="2000" dirty="0"/>
              <a:t> </a:t>
            </a:r>
            <a:r>
              <a:rPr lang="en-US" sz="2000" b="1" dirty="0" err="1"/>
              <a:t>filodinamicos</a:t>
            </a:r>
            <a:r>
              <a:rPr lang="en-US" sz="2000" dirty="0"/>
              <a:t> bajo la forma de </a:t>
            </a:r>
            <a:r>
              <a:rPr lang="en-US" sz="2000" dirty="0" err="1"/>
              <a:t>distribuciones</a:t>
            </a:r>
            <a:r>
              <a:rPr lang="en-US" sz="2000" dirty="0"/>
              <a:t> a-priori de </a:t>
            </a:r>
            <a:r>
              <a:rPr lang="en-US" sz="2000" dirty="0" err="1"/>
              <a:t>arboles</a:t>
            </a:r>
            <a:r>
              <a:rPr lang="en-US" sz="2000" dirty="0"/>
              <a:t> (Tree Priors). </a:t>
            </a:r>
            <a:r>
              <a:rPr lang="en-US" sz="2000" dirty="0" err="1"/>
              <a:t>Estas</a:t>
            </a:r>
            <a:r>
              <a:rPr lang="en-US" sz="2000" dirty="0"/>
              <a:t> </a:t>
            </a:r>
            <a:r>
              <a:rPr lang="en-US" sz="2000" dirty="0" err="1"/>
              <a:t>distribuciones</a:t>
            </a:r>
            <a:r>
              <a:rPr lang="en-US" sz="2000" dirty="0"/>
              <a:t> </a:t>
            </a:r>
            <a:r>
              <a:rPr lang="en-US" sz="2000" dirty="0" err="1"/>
              <a:t>asignan</a:t>
            </a:r>
            <a:r>
              <a:rPr lang="en-US" sz="2000" dirty="0"/>
              <a:t> un valor de </a:t>
            </a:r>
            <a:r>
              <a:rPr lang="en-US" sz="2000" dirty="0" err="1"/>
              <a:t>probabilidad</a:t>
            </a:r>
            <a:r>
              <a:rPr lang="en-US" sz="2000" dirty="0"/>
              <a:t> a </a:t>
            </a:r>
            <a:r>
              <a:rPr lang="en-US" sz="2000" dirty="0" err="1"/>
              <a:t>cada</a:t>
            </a:r>
            <a:r>
              <a:rPr lang="en-US" sz="2000" dirty="0"/>
              <a:t> </a:t>
            </a:r>
            <a:r>
              <a:rPr lang="en-US" sz="2000" dirty="0" err="1"/>
              <a:t>arbol</a:t>
            </a:r>
            <a:r>
              <a:rPr lang="en-US" sz="2000" dirty="0"/>
              <a:t> </a:t>
            </a:r>
            <a:r>
              <a:rPr lang="en-US" sz="2000" dirty="0" err="1"/>
              <a:t>posible</a:t>
            </a:r>
            <a:r>
              <a:rPr lang="en-US" sz="2000" dirty="0"/>
              <a:t>. Las </a:t>
            </a:r>
            <a:r>
              <a:rPr lang="en-US" sz="2000" dirty="0" err="1"/>
              <a:t>podemos</a:t>
            </a:r>
            <a:r>
              <a:rPr lang="en-US" sz="2000" dirty="0"/>
              <a:t> </a:t>
            </a:r>
            <a:r>
              <a:rPr lang="en-US" sz="2000" dirty="0" err="1"/>
              <a:t>separar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dos </a:t>
            </a:r>
            <a:r>
              <a:rPr lang="en-US" sz="2000" dirty="0" err="1"/>
              <a:t>tipos</a:t>
            </a:r>
            <a:r>
              <a:rPr lang="en-US" sz="2000" dirty="0"/>
              <a:t>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Procesos</a:t>
            </a:r>
            <a:r>
              <a:rPr lang="en-US" sz="2000" dirty="0"/>
              <a:t> de Nacimiento-</a:t>
            </a:r>
            <a:r>
              <a:rPr lang="en-US" sz="2000" dirty="0" err="1"/>
              <a:t>Muerte</a:t>
            </a:r>
            <a:r>
              <a:rPr lang="en-US" sz="2000" dirty="0"/>
              <a:t> (Birth-Death processes):</a:t>
            </a:r>
          </a:p>
          <a:p>
            <a:r>
              <a:rPr lang="en-US" sz="2000" dirty="0" err="1"/>
              <a:t>Modelo</a:t>
            </a:r>
            <a:r>
              <a:rPr lang="en-US" sz="2000" dirty="0"/>
              <a:t> Yule: </a:t>
            </a:r>
            <a:r>
              <a:rPr lang="en-US" sz="2000" dirty="0" err="1"/>
              <a:t>proceso</a:t>
            </a:r>
            <a:r>
              <a:rPr lang="en-US" sz="2000" dirty="0"/>
              <a:t> de Nacimiento puro / </a:t>
            </a:r>
            <a:r>
              <a:rPr lang="en-US" sz="2000" dirty="0" err="1"/>
              <a:t>tasa</a:t>
            </a:r>
            <a:r>
              <a:rPr lang="en-US" sz="2000" dirty="0"/>
              <a:t> de </a:t>
            </a:r>
            <a:r>
              <a:rPr lang="en-US" sz="2000" dirty="0" err="1"/>
              <a:t>nacimiento</a:t>
            </a:r>
            <a:r>
              <a:rPr lang="en-US" sz="2000" dirty="0"/>
              <a:t> </a:t>
            </a:r>
            <a:r>
              <a:rPr lang="en-US" sz="2000" dirty="0" err="1"/>
              <a:t>constante</a:t>
            </a:r>
            <a:r>
              <a:rPr lang="en-US" sz="2000" dirty="0"/>
              <a:t> 𝝀.</a:t>
            </a:r>
          </a:p>
          <a:p>
            <a:r>
              <a:rPr lang="en-US" sz="2000" dirty="0" err="1"/>
              <a:t>Extensiones</a:t>
            </a:r>
            <a:r>
              <a:rPr lang="en-US" sz="2000" dirty="0"/>
              <a:t>: </a:t>
            </a:r>
            <a:r>
              <a:rPr lang="en-US" sz="2000" dirty="0" err="1"/>
              <a:t>tasas</a:t>
            </a:r>
            <a:r>
              <a:rPr lang="en-US" sz="2000" dirty="0"/>
              <a:t> </a:t>
            </a:r>
            <a:r>
              <a:rPr lang="en-US" sz="2000" dirty="0" err="1"/>
              <a:t>constantes</a:t>
            </a:r>
            <a:r>
              <a:rPr lang="en-US" sz="2000" dirty="0"/>
              <a:t> de Nacimiento-</a:t>
            </a:r>
            <a:r>
              <a:rPr lang="en-US" sz="2000" dirty="0" err="1"/>
              <a:t>Muerte</a:t>
            </a:r>
            <a:r>
              <a:rPr lang="en-US" sz="2000" dirty="0"/>
              <a:t> / </a:t>
            </a:r>
            <a:r>
              <a:rPr lang="en-US" sz="2000" dirty="0" err="1"/>
              <a:t>fraccion</a:t>
            </a:r>
            <a:r>
              <a:rPr lang="en-US" sz="2000" dirty="0"/>
              <a:t> de </a:t>
            </a:r>
            <a:r>
              <a:rPr lang="en-US" sz="2000" dirty="0" err="1"/>
              <a:t>muestreo</a:t>
            </a:r>
            <a:r>
              <a:rPr lang="en-US" sz="2000" dirty="0"/>
              <a:t>.</a:t>
            </a:r>
            <a:endParaRPr lang="en-US" sz="1800" dirty="0"/>
          </a:p>
          <a:p>
            <a:pPr marL="0" indent="0">
              <a:buNone/>
            </a:pPr>
            <a:r>
              <a:rPr lang="en-US" sz="2000" dirty="0" err="1"/>
              <a:t>Proceso</a:t>
            </a:r>
            <a:r>
              <a:rPr lang="en-US" sz="2000" dirty="0"/>
              <a:t> de </a:t>
            </a:r>
            <a:r>
              <a:rPr lang="en-US" sz="2000" dirty="0" err="1"/>
              <a:t>Coalescencia</a:t>
            </a:r>
            <a:r>
              <a:rPr lang="en-US" sz="2000" dirty="0"/>
              <a:t> / Coalescent</a:t>
            </a:r>
          </a:p>
          <a:p>
            <a:r>
              <a:rPr lang="en-US" sz="2000" dirty="0"/>
              <a:t>No/Semi-</a:t>
            </a:r>
            <a:r>
              <a:rPr lang="en-US" sz="2000" dirty="0" err="1"/>
              <a:t>parametricos</a:t>
            </a:r>
            <a:endParaRPr lang="en-US" sz="2000" dirty="0"/>
          </a:p>
          <a:p>
            <a:pPr lvl="1"/>
            <a:r>
              <a:rPr lang="en-US" sz="1800" dirty="0"/>
              <a:t>Bayesian Skyline Plot (BSP) y </a:t>
            </a:r>
            <a:r>
              <a:rPr lang="en-US" sz="1800" dirty="0" err="1"/>
              <a:t>variaciones</a:t>
            </a:r>
            <a:r>
              <a:rPr lang="en-US" sz="1400" dirty="0"/>
              <a:t>.</a:t>
            </a:r>
          </a:p>
          <a:p>
            <a:r>
              <a:rPr lang="en-US" sz="2000" dirty="0" err="1"/>
              <a:t>Parametricos</a:t>
            </a:r>
            <a:endParaRPr lang="en-US" sz="2000" dirty="0"/>
          </a:p>
          <a:p>
            <a:pPr lvl="1"/>
            <a:r>
              <a:rPr lang="en-US" sz="1800" dirty="0" err="1"/>
              <a:t>Poblacion</a:t>
            </a:r>
            <a:r>
              <a:rPr lang="en-US" sz="1800" dirty="0"/>
              <a:t> </a:t>
            </a:r>
            <a:r>
              <a:rPr lang="en-US" sz="1800" dirty="0" err="1"/>
              <a:t>Constante</a:t>
            </a:r>
            <a:r>
              <a:rPr lang="en-US" sz="1800" dirty="0"/>
              <a:t> / </a:t>
            </a:r>
            <a:r>
              <a:rPr lang="en-US" sz="1800" dirty="0" err="1"/>
              <a:t>Modelo</a:t>
            </a:r>
            <a:r>
              <a:rPr lang="en-US" sz="1800" dirty="0"/>
              <a:t> </a:t>
            </a:r>
            <a:r>
              <a:rPr lang="en-US" sz="1800" dirty="0" err="1"/>
              <a:t>exponencial</a:t>
            </a:r>
            <a:endParaRPr lang="en-US" sz="1800" dirty="0"/>
          </a:p>
          <a:p>
            <a:pPr lvl="1"/>
            <a:r>
              <a:rPr lang="en-US" sz="1800" dirty="0"/>
              <a:t>Structured Coalescent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5068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E6097-EEF8-3D44-9E3B-2839487B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Coalescencia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996F8-C18C-B34A-A87D-32AC9B227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7705725" cy="4525963"/>
          </a:xfrm>
        </p:spPr>
        <p:txBody>
          <a:bodyPr/>
          <a:lstStyle/>
          <a:p>
            <a:r>
              <a:rPr lang="en-US" sz="1800" dirty="0"/>
              <a:t>El </a:t>
            </a:r>
            <a:r>
              <a:rPr lang="en-US" sz="1800" dirty="0" err="1"/>
              <a:t>Coalescente</a:t>
            </a:r>
            <a:r>
              <a:rPr lang="en-US" sz="1800" dirty="0"/>
              <a:t> </a:t>
            </a:r>
            <a:r>
              <a:rPr lang="en-US" sz="1800" dirty="0" err="1"/>
              <a:t>es</a:t>
            </a:r>
            <a:r>
              <a:rPr lang="en-US" sz="1800" dirty="0"/>
              <a:t> un </a:t>
            </a:r>
            <a:r>
              <a:rPr lang="en-US" sz="1800" dirty="0" err="1"/>
              <a:t>modelo</a:t>
            </a:r>
            <a:r>
              <a:rPr lang="en-US" sz="1800" dirty="0"/>
              <a:t> </a:t>
            </a:r>
            <a:r>
              <a:rPr lang="en-US" sz="1800" dirty="0" err="1"/>
              <a:t>estocastico</a:t>
            </a:r>
            <a:r>
              <a:rPr lang="en-US" sz="1800" dirty="0"/>
              <a:t> que describe la (</a:t>
            </a:r>
            <a:r>
              <a:rPr lang="en-US" sz="1800" dirty="0" err="1"/>
              <a:t>generacion</a:t>
            </a:r>
            <a:r>
              <a:rPr lang="en-US" sz="1800" dirty="0"/>
              <a:t> de la) </a:t>
            </a:r>
            <a:r>
              <a:rPr lang="en-US" sz="1800" dirty="0" err="1"/>
              <a:t>genealogia</a:t>
            </a:r>
            <a:r>
              <a:rPr lang="en-US" sz="1800" dirty="0"/>
              <a:t> / ancestry de </a:t>
            </a:r>
            <a:r>
              <a:rPr lang="en-US" sz="1800" dirty="0" err="1"/>
              <a:t>una</a:t>
            </a:r>
            <a:r>
              <a:rPr lang="en-US" sz="1800" dirty="0"/>
              <a:t> </a:t>
            </a:r>
            <a:r>
              <a:rPr lang="en-US" sz="1800" dirty="0" err="1"/>
              <a:t>muestra</a:t>
            </a:r>
            <a:r>
              <a:rPr lang="en-US" sz="1800" dirty="0"/>
              <a:t> de </a:t>
            </a:r>
            <a:r>
              <a:rPr lang="en-US" sz="1800" dirty="0" err="1"/>
              <a:t>una</a:t>
            </a:r>
            <a:r>
              <a:rPr lang="en-US" sz="1800" dirty="0"/>
              <a:t> </a:t>
            </a:r>
            <a:r>
              <a:rPr lang="en-US" sz="1800" dirty="0" err="1"/>
              <a:t>poblacion</a:t>
            </a:r>
            <a:r>
              <a:rPr lang="en-US" sz="1800" dirty="0"/>
              <a:t>.</a:t>
            </a:r>
          </a:p>
          <a:p>
            <a:r>
              <a:rPr lang="en-US" sz="1800" dirty="0"/>
              <a:t>El </a:t>
            </a:r>
            <a:r>
              <a:rPr lang="en-US" sz="1800" dirty="0" err="1"/>
              <a:t>Coalescente</a:t>
            </a:r>
            <a:r>
              <a:rPr lang="en-US" sz="1800" dirty="0"/>
              <a:t> </a:t>
            </a:r>
            <a:r>
              <a:rPr lang="en-US" sz="1800" dirty="0" err="1"/>
              <a:t>esta</a:t>
            </a:r>
            <a:r>
              <a:rPr lang="en-US" sz="1800" dirty="0"/>
              <a:t> </a:t>
            </a:r>
            <a:r>
              <a:rPr lang="en-US" sz="1800" dirty="0" err="1"/>
              <a:t>basado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el </a:t>
            </a:r>
            <a:r>
              <a:rPr lang="en-US" sz="1800" dirty="0" err="1"/>
              <a:t>idealizado</a:t>
            </a:r>
            <a:r>
              <a:rPr lang="en-US" sz="1800" dirty="0"/>
              <a:t> </a:t>
            </a:r>
            <a:r>
              <a:rPr lang="en-US" sz="1800" dirty="0" err="1"/>
              <a:t>modelo</a:t>
            </a:r>
            <a:r>
              <a:rPr lang="en-US" sz="1800" dirty="0"/>
              <a:t> </a:t>
            </a:r>
            <a:r>
              <a:rPr lang="en-US" sz="1800" dirty="0" err="1"/>
              <a:t>poblacional</a:t>
            </a:r>
            <a:r>
              <a:rPr lang="en-US" sz="1800" dirty="0"/>
              <a:t> Wright-Fisher: </a:t>
            </a:r>
          </a:p>
          <a:p>
            <a:pPr lvl="1"/>
            <a:r>
              <a:rPr lang="en-US" sz="1800" dirty="0" err="1"/>
              <a:t>poblacion</a:t>
            </a:r>
            <a:r>
              <a:rPr lang="en-US" sz="1800" dirty="0"/>
              <a:t> </a:t>
            </a:r>
            <a:r>
              <a:rPr lang="en-US" sz="1800" dirty="0" err="1"/>
              <a:t>constante</a:t>
            </a:r>
            <a:r>
              <a:rPr lang="en-US" sz="1800" dirty="0"/>
              <a:t>, </a:t>
            </a:r>
          </a:p>
          <a:p>
            <a:pPr lvl="1"/>
            <a:r>
              <a:rPr lang="en-US" sz="1800" dirty="0" err="1"/>
              <a:t>generaciones</a:t>
            </a:r>
            <a:r>
              <a:rPr lang="en-US" sz="1800" dirty="0"/>
              <a:t> </a:t>
            </a:r>
            <a:r>
              <a:rPr lang="en-US" sz="1800" dirty="0" err="1"/>
              <a:t>discretas</a:t>
            </a:r>
            <a:r>
              <a:rPr lang="en-US" sz="1800" dirty="0"/>
              <a:t>, </a:t>
            </a:r>
          </a:p>
          <a:p>
            <a:pPr lvl="1"/>
            <a:r>
              <a:rPr lang="en-US" sz="1800" dirty="0"/>
              <a:t>las </a:t>
            </a:r>
            <a:r>
              <a:rPr lang="en-US" sz="1800" dirty="0" err="1"/>
              <a:t>generaciones</a:t>
            </a:r>
            <a:r>
              <a:rPr lang="en-US" sz="1800" dirty="0"/>
              <a:t> no se </a:t>
            </a:r>
            <a:r>
              <a:rPr lang="en-US" sz="1800" dirty="0" err="1"/>
              <a:t>superponen</a:t>
            </a:r>
            <a:r>
              <a:rPr lang="en-US" sz="1800" dirty="0"/>
              <a:t>,</a:t>
            </a:r>
          </a:p>
          <a:p>
            <a:pPr lvl="1"/>
            <a:r>
              <a:rPr lang="en-US" sz="1800" dirty="0"/>
              <a:t>La </a:t>
            </a:r>
            <a:r>
              <a:rPr lang="en-US" sz="1800" dirty="0" err="1"/>
              <a:t>generacion</a:t>
            </a:r>
            <a:r>
              <a:rPr lang="en-US" sz="1800" dirty="0"/>
              <a:t> t+1 </a:t>
            </a:r>
            <a:r>
              <a:rPr lang="en-US" sz="1800" dirty="0" err="1"/>
              <a:t>esta</a:t>
            </a:r>
            <a:r>
              <a:rPr lang="en-US" sz="1800" dirty="0"/>
              <a:t> </a:t>
            </a:r>
            <a:r>
              <a:rPr lang="en-US" sz="1800" dirty="0" err="1"/>
              <a:t>formada</a:t>
            </a:r>
            <a:r>
              <a:rPr lang="en-US" sz="1800" dirty="0"/>
              <a:t> de la </a:t>
            </a:r>
            <a:r>
              <a:rPr lang="en-US" sz="1800" dirty="0" err="1"/>
              <a:t>generacion</a:t>
            </a:r>
            <a:r>
              <a:rPr lang="en-US" sz="1800" dirty="0"/>
              <a:t> t con </a:t>
            </a:r>
            <a:r>
              <a:rPr lang="en-US" sz="1800" dirty="0" err="1"/>
              <a:t>sampleo</a:t>
            </a:r>
            <a:r>
              <a:rPr lang="en-US" sz="1800" dirty="0"/>
              <a:t> </a:t>
            </a:r>
            <a:r>
              <a:rPr lang="en-US" sz="1800" dirty="0" err="1"/>
              <a:t>uniforme</a:t>
            </a:r>
            <a:r>
              <a:rPr lang="en-US" sz="1800" dirty="0"/>
              <a:t> con </a:t>
            </a:r>
            <a:r>
              <a:rPr lang="en-US" sz="1800" dirty="0" err="1"/>
              <a:t>reemplazo</a:t>
            </a:r>
            <a:endParaRPr lang="en-US" sz="1800" dirty="0"/>
          </a:p>
          <a:p>
            <a:r>
              <a:rPr lang="en-US" sz="1800" dirty="0"/>
              <a:t>El </a:t>
            </a:r>
            <a:r>
              <a:rPr lang="en-US" sz="1800" dirty="0" err="1"/>
              <a:t>modelo</a:t>
            </a:r>
            <a:r>
              <a:rPr lang="en-US" sz="1800" dirty="0"/>
              <a:t> Wright-Fisher </a:t>
            </a:r>
          </a:p>
        </p:txBody>
      </p:sp>
    </p:spTree>
    <p:extLst>
      <p:ext uri="{BB962C8B-B14F-4D97-AF65-F5344CB8AC3E}">
        <p14:creationId xmlns:p14="http://schemas.microsoft.com/office/powerpoint/2010/main" val="6383605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6C864-688B-A649-9C5C-15E2222A2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Coalescente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D05725-8963-4546-9963-76FD2FEA9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61" y="1266825"/>
            <a:ext cx="4559300" cy="312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A2F9E6-03FB-2C47-8290-92D42211E4CC}"/>
              </a:ext>
            </a:extLst>
          </p:cNvPr>
          <p:cNvSpPr txBox="1"/>
          <p:nvPr/>
        </p:nvSpPr>
        <p:spPr>
          <a:xfrm>
            <a:off x="5130762" y="1171568"/>
            <a:ext cx="655641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0" dirty="0">
                <a:latin typeface="+mn-lt"/>
              </a:rPr>
              <a:t>El </a:t>
            </a:r>
            <a:r>
              <a:rPr lang="en-US" sz="1800" i="0" dirty="0" err="1">
                <a:latin typeface="+mn-lt"/>
              </a:rPr>
              <a:t>Coalescente</a:t>
            </a:r>
            <a:r>
              <a:rPr lang="en-US" sz="1800" i="0" dirty="0">
                <a:latin typeface="+mn-lt"/>
              </a:rPr>
              <a:t> </a:t>
            </a:r>
            <a:r>
              <a:rPr lang="en-US" sz="1800" i="0" dirty="0" err="1">
                <a:latin typeface="+mn-lt"/>
              </a:rPr>
              <a:t>es</a:t>
            </a:r>
            <a:r>
              <a:rPr lang="en-US" sz="1800" i="0" dirty="0">
                <a:latin typeface="+mn-lt"/>
              </a:rPr>
              <a:t> un </a:t>
            </a:r>
            <a:r>
              <a:rPr lang="en-US" sz="1800" i="0" dirty="0" err="1">
                <a:latin typeface="+mn-lt"/>
              </a:rPr>
              <a:t>modelo</a:t>
            </a:r>
            <a:r>
              <a:rPr lang="en-US" sz="1800" i="0" dirty="0">
                <a:latin typeface="+mn-lt"/>
              </a:rPr>
              <a:t> </a:t>
            </a:r>
            <a:r>
              <a:rPr lang="en-US" sz="1800" i="0" dirty="0" err="1">
                <a:latin typeface="+mn-lt"/>
              </a:rPr>
              <a:t>estocastico</a:t>
            </a:r>
            <a:r>
              <a:rPr lang="en-US" sz="1800" i="0" dirty="0">
                <a:latin typeface="+mn-lt"/>
              </a:rPr>
              <a:t> que describe la (</a:t>
            </a:r>
            <a:r>
              <a:rPr lang="en-US" sz="1800" i="0" dirty="0" err="1">
                <a:latin typeface="+mn-lt"/>
              </a:rPr>
              <a:t>generacion</a:t>
            </a:r>
            <a:r>
              <a:rPr lang="en-US" sz="1800" i="0" dirty="0">
                <a:latin typeface="+mn-lt"/>
              </a:rPr>
              <a:t> de la) </a:t>
            </a:r>
            <a:r>
              <a:rPr lang="en-US" sz="1800" i="0" dirty="0" err="1">
                <a:latin typeface="+mn-lt"/>
              </a:rPr>
              <a:t>genealogia</a:t>
            </a:r>
            <a:r>
              <a:rPr lang="en-US" sz="1800" i="0" dirty="0">
                <a:latin typeface="+mn-lt"/>
              </a:rPr>
              <a:t> / ancestry de </a:t>
            </a:r>
            <a:r>
              <a:rPr lang="en-US" sz="1800" i="0" dirty="0" err="1">
                <a:latin typeface="+mn-lt"/>
              </a:rPr>
              <a:t>una</a:t>
            </a:r>
            <a:r>
              <a:rPr lang="en-US" sz="1800" i="0" dirty="0">
                <a:latin typeface="+mn-lt"/>
              </a:rPr>
              <a:t> </a:t>
            </a:r>
            <a:r>
              <a:rPr lang="en-US" sz="1800" i="0" dirty="0" err="1">
                <a:latin typeface="+mn-lt"/>
              </a:rPr>
              <a:t>muestra</a:t>
            </a:r>
            <a:r>
              <a:rPr lang="en-US" sz="1800" i="0" dirty="0">
                <a:latin typeface="+mn-lt"/>
              </a:rPr>
              <a:t> de </a:t>
            </a:r>
            <a:r>
              <a:rPr lang="en-US" sz="1800" i="0" dirty="0" err="1">
                <a:latin typeface="+mn-lt"/>
              </a:rPr>
              <a:t>una</a:t>
            </a:r>
            <a:r>
              <a:rPr lang="en-US" sz="1800" i="0" dirty="0">
                <a:latin typeface="+mn-lt"/>
              </a:rPr>
              <a:t> </a:t>
            </a:r>
            <a:r>
              <a:rPr lang="en-US" sz="1800" i="0" dirty="0" err="1">
                <a:latin typeface="+mn-lt"/>
              </a:rPr>
              <a:t>poblacion</a:t>
            </a:r>
            <a:r>
              <a:rPr lang="en-US" sz="1800" i="0" dirty="0">
                <a:latin typeface="+mn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0" dirty="0">
                <a:latin typeface="+mn-lt"/>
              </a:rPr>
              <a:t>El </a:t>
            </a:r>
            <a:r>
              <a:rPr lang="en-US" sz="1800" i="0" dirty="0" err="1">
                <a:latin typeface="+mn-lt"/>
              </a:rPr>
              <a:t>Coalescente</a:t>
            </a:r>
            <a:r>
              <a:rPr lang="en-US" sz="1800" i="0" dirty="0">
                <a:latin typeface="+mn-lt"/>
              </a:rPr>
              <a:t> </a:t>
            </a:r>
            <a:r>
              <a:rPr lang="en-US" sz="1800" i="0" dirty="0" err="1">
                <a:latin typeface="+mn-lt"/>
              </a:rPr>
              <a:t>esta</a:t>
            </a:r>
            <a:r>
              <a:rPr lang="en-US" sz="1800" i="0" dirty="0">
                <a:latin typeface="+mn-lt"/>
              </a:rPr>
              <a:t> </a:t>
            </a:r>
            <a:r>
              <a:rPr lang="en-US" sz="1800" i="0" dirty="0" err="1">
                <a:latin typeface="+mn-lt"/>
              </a:rPr>
              <a:t>basado</a:t>
            </a:r>
            <a:r>
              <a:rPr lang="en-US" sz="1800" i="0" dirty="0">
                <a:latin typeface="+mn-lt"/>
              </a:rPr>
              <a:t> </a:t>
            </a:r>
            <a:r>
              <a:rPr lang="en-US" sz="1800" i="0" dirty="0" err="1">
                <a:latin typeface="+mn-lt"/>
              </a:rPr>
              <a:t>en</a:t>
            </a:r>
            <a:r>
              <a:rPr lang="en-US" sz="1800" i="0" dirty="0">
                <a:latin typeface="+mn-lt"/>
              </a:rPr>
              <a:t> el </a:t>
            </a:r>
            <a:r>
              <a:rPr lang="en-US" sz="1800" i="0" dirty="0" err="1">
                <a:latin typeface="+mn-lt"/>
              </a:rPr>
              <a:t>idealizado</a:t>
            </a:r>
            <a:r>
              <a:rPr lang="en-US" sz="1800" i="0" dirty="0">
                <a:latin typeface="+mn-lt"/>
              </a:rPr>
              <a:t> </a:t>
            </a:r>
            <a:r>
              <a:rPr lang="en-US" sz="1800" i="0" dirty="0" err="1">
                <a:latin typeface="+mn-lt"/>
              </a:rPr>
              <a:t>modelo</a:t>
            </a:r>
            <a:r>
              <a:rPr lang="en-US" sz="1800" i="0" dirty="0">
                <a:latin typeface="+mn-lt"/>
              </a:rPr>
              <a:t> </a:t>
            </a:r>
            <a:r>
              <a:rPr lang="en-US" sz="1800" i="0" dirty="0" err="1">
                <a:latin typeface="+mn-lt"/>
              </a:rPr>
              <a:t>poblacional</a:t>
            </a:r>
            <a:r>
              <a:rPr lang="en-US" sz="1800" i="0" dirty="0">
                <a:latin typeface="+mn-lt"/>
              </a:rPr>
              <a:t> Wright-Fisher: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i="0" dirty="0" err="1">
                <a:latin typeface="+mn-lt"/>
              </a:rPr>
              <a:t>poblacion</a:t>
            </a:r>
            <a:r>
              <a:rPr lang="en-US" sz="1800" i="0" dirty="0">
                <a:latin typeface="+mn-lt"/>
              </a:rPr>
              <a:t> constant (N), </a:t>
            </a:r>
            <a:r>
              <a:rPr lang="en-US" sz="1800" i="0" dirty="0" err="1">
                <a:latin typeface="+mn-lt"/>
              </a:rPr>
              <a:t>generaciones</a:t>
            </a:r>
            <a:r>
              <a:rPr lang="en-US" sz="1800" i="0" dirty="0">
                <a:latin typeface="+mn-lt"/>
              </a:rPr>
              <a:t> </a:t>
            </a:r>
            <a:r>
              <a:rPr lang="en-US" sz="1800" i="0" dirty="0" err="1">
                <a:latin typeface="+mn-lt"/>
              </a:rPr>
              <a:t>discretas</a:t>
            </a:r>
            <a:r>
              <a:rPr lang="en-US" sz="1800" i="0" dirty="0">
                <a:latin typeface="+mn-lt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i="0" dirty="0">
                <a:latin typeface="+mn-lt"/>
              </a:rPr>
              <a:t>las </a:t>
            </a:r>
            <a:r>
              <a:rPr lang="en-US" sz="1800" i="0" dirty="0" err="1">
                <a:latin typeface="+mn-lt"/>
              </a:rPr>
              <a:t>generaciones</a:t>
            </a:r>
            <a:r>
              <a:rPr lang="en-US" sz="1800" i="0" dirty="0">
                <a:latin typeface="+mn-lt"/>
              </a:rPr>
              <a:t> no se </a:t>
            </a:r>
            <a:r>
              <a:rPr lang="en-US" sz="1800" i="0" dirty="0" err="1">
                <a:latin typeface="+mn-lt"/>
              </a:rPr>
              <a:t>superponen</a:t>
            </a:r>
            <a:r>
              <a:rPr lang="en-US" sz="1800" i="0" dirty="0">
                <a:latin typeface="+mn-lt"/>
              </a:rPr>
              <a:t>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i="0" dirty="0">
                <a:latin typeface="+mn-lt"/>
              </a:rPr>
              <a:t>La </a:t>
            </a:r>
            <a:r>
              <a:rPr lang="en-US" sz="1800" i="0" dirty="0" err="1">
                <a:latin typeface="+mn-lt"/>
              </a:rPr>
              <a:t>generacion</a:t>
            </a:r>
            <a:r>
              <a:rPr lang="en-US" sz="1800" i="0" dirty="0">
                <a:latin typeface="+mn-lt"/>
              </a:rPr>
              <a:t> t+1 </a:t>
            </a:r>
            <a:r>
              <a:rPr lang="en-US" sz="1800" i="0" dirty="0" err="1">
                <a:latin typeface="+mn-lt"/>
              </a:rPr>
              <a:t>esta</a:t>
            </a:r>
            <a:r>
              <a:rPr lang="en-US" sz="1800" i="0" dirty="0">
                <a:latin typeface="+mn-lt"/>
              </a:rPr>
              <a:t> </a:t>
            </a:r>
            <a:r>
              <a:rPr lang="en-US" sz="1800" i="0" dirty="0" err="1">
                <a:latin typeface="+mn-lt"/>
              </a:rPr>
              <a:t>formada</a:t>
            </a:r>
            <a:r>
              <a:rPr lang="en-US" sz="1800" i="0" dirty="0">
                <a:latin typeface="+mn-lt"/>
              </a:rPr>
              <a:t> de la </a:t>
            </a:r>
            <a:r>
              <a:rPr lang="en-US" sz="1800" i="0" dirty="0" err="1">
                <a:latin typeface="+mn-lt"/>
              </a:rPr>
              <a:t>generacion</a:t>
            </a:r>
            <a:r>
              <a:rPr lang="en-US" sz="1800" i="0" dirty="0">
                <a:latin typeface="+mn-lt"/>
              </a:rPr>
              <a:t> t con </a:t>
            </a:r>
            <a:r>
              <a:rPr lang="en-US" sz="1800" i="0" dirty="0" err="1">
                <a:latin typeface="+mn-lt"/>
              </a:rPr>
              <a:t>sampleo</a:t>
            </a:r>
            <a:r>
              <a:rPr lang="en-US" sz="1800" i="0" dirty="0">
                <a:latin typeface="+mn-lt"/>
              </a:rPr>
              <a:t> </a:t>
            </a:r>
            <a:r>
              <a:rPr lang="en-US" sz="1800" i="0" dirty="0" err="1">
                <a:latin typeface="+mn-lt"/>
              </a:rPr>
              <a:t>uniforme</a:t>
            </a:r>
            <a:r>
              <a:rPr lang="en-US" sz="1800" i="0" dirty="0">
                <a:latin typeface="+mn-lt"/>
              </a:rPr>
              <a:t> con </a:t>
            </a:r>
            <a:r>
              <a:rPr lang="en-US" sz="1800" i="0" dirty="0" err="1">
                <a:latin typeface="+mn-lt"/>
              </a:rPr>
              <a:t>reemplazo</a:t>
            </a:r>
            <a:endParaRPr lang="en-US" sz="1800" i="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0" dirty="0">
                <a:latin typeface="+mn-lt"/>
              </a:rPr>
              <a:t>El </a:t>
            </a:r>
            <a:r>
              <a:rPr lang="en-US" sz="1800" i="0" dirty="0" err="1">
                <a:latin typeface="+mn-lt"/>
              </a:rPr>
              <a:t>modelo</a:t>
            </a:r>
            <a:r>
              <a:rPr lang="en-US" sz="1800" i="0" dirty="0">
                <a:latin typeface="+mn-lt"/>
              </a:rPr>
              <a:t> Wright-Fisher, para </a:t>
            </a:r>
            <a:r>
              <a:rPr lang="en-US" sz="1800" i="0" dirty="0" err="1">
                <a:latin typeface="+mn-lt"/>
              </a:rPr>
              <a:t>valores</a:t>
            </a:r>
            <a:r>
              <a:rPr lang="en-US" sz="1800" i="0" dirty="0">
                <a:latin typeface="+mn-lt"/>
              </a:rPr>
              <a:t> </a:t>
            </a:r>
            <a:r>
              <a:rPr lang="en-US" sz="1800" i="0" dirty="0" err="1">
                <a:latin typeface="+mn-lt"/>
              </a:rPr>
              <a:t>grandes</a:t>
            </a:r>
            <a:r>
              <a:rPr lang="en-US" sz="1800" i="0" dirty="0">
                <a:latin typeface="+mn-lt"/>
              </a:rPr>
              <a:t> de N, genera </a:t>
            </a:r>
            <a:r>
              <a:rPr lang="en-US" sz="1800" i="0" dirty="0" err="1">
                <a:latin typeface="+mn-lt"/>
              </a:rPr>
              <a:t>una</a:t>
            </a:r>
            <a:r>
              <a:rPr lang="en-US" sz="1800" i="0" dirty="0">
                <a:latin typeface="+mn-lt"/>
              </a:rPr>
              <a:t> </a:t>
            </a:r>
            <a:r>
              <a:rPr lang="en-US" sz="1800" i="0" dirty="0" err="1">
                <a:latin typeface="+mn-lt"/>
              </a:rPr>
              <a:t>distribucion</a:t>
            </a:r>
            <a:r>
              <a:rPr lang="en-US" sz="1800" i="0" dirty="0">
                <a:latin typeface="+mn-lt"/>
              </a:rPr>
              <a:t> de time-trees: la </a:t>
            </a:r>
            <a:r>
              <a:rPr lang="en-US" sz="1800" i="0" dirty="0" err="1">
                <a:latin typeface="+mn-lt"/>
              </a:rPr>
              <a:t>distribucion</a:t>
            </a:r>
            <a:r>
              <a:rPr lang="en-US" sz="1800" i="0" dirty="0">
                <a:latin typeface="+mn-lt"/>
              </a:rPr>
              <a:t> de coalescent time-trees.</a:t>
            </a:r>
            <a:endParaRPr lang="en-US" i="0" dirty="0">
              <a:latin typeface="+mn-lt"/>
            </a:endParaRP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D292A8-C743-8A48-95A0-011B8F417D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211" y="4038600"/>
            <a:ext cx="2717800" cy="2667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D15024-B3D1-DB40-94B3-7A1949B14CB7}"/>
              </a:ext>
            </a:extLst>
          </p:cNvPr>
          <p:cNvSpPr txBox="1"/>
          <p:nvPr/>
        </p:nvSpPr>
        <p:spPr>
          <a:xfrm>
            <a:off x="4845010" y="4929366"/>
            <a:ext cx="3613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 err="1">
                <a:latin typeface="+mn-lt"/>
              </a:rPr>
              <a:t>Tasa</a:t>
            </a:r>
            <a:r>
              <a:rPr lang="en-US" i="0" dirty="0">
                <a:latin typeface="+mn-lt"/>
              </a:rPr>
              <a:t> par de </a:t>
            </a:r>
            <a:r>
              <a:rPr lang="en-US" i="0" dirty="0" err="1">
                <a:latin typeface="+mn-lt"/>
              </a:rPr>
              <a:t>coalescencia</a:t>
            </a:r>
            <a:r>
              <a:rPr lang="en-US" i="0" dirty="0">
                <a:latin typeface="+mn-lt"/>
              </a:rPr>
              <a:t>:</a:t>
            </a:r>
          </a:p>
          <a:p>
            <a:endParaRPr lang="en-US" i="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 err="1">
                <a:latin typeface="+mn-lt"/>
              </a:rPr>
              <a:t>Tasa</a:t>
            </a:r>
            <a:r>
              <a:rPr lang="en-US" i="0" dirty="0">
                <a:latin typeface="+mn-lt"/>
              </a:rPr>
              <a:t> de </a:t>
            </a:r>
            <a:r>
              <a:rPr lang="en-US" i="0" dirty="0" err="1">
                <a:latin typeface="+mn-lt"/>
              </a:rPr>
              <a:t>coalescencia</a:t>
            </a:r>
            <a:r>
              <a:rPr lang="en-US" i="0" dirty="0">
                <a:latin typeface="+mn-lt"/>
              </a:rPr>
              <a:t> total:</a:t>
            </a:r>
            <a:br>
              <a:rPr lang="en-US" i="0" dirty="0">
                <a:latin typeface="+mn-lt"/>
              </a:rPr>
            </a:br>
            <a:endParaRPr lang="en-US" i="0" dirty="0">
              <a:latin typeface="+mn-lt"/>
            </a:endParaRPr>
          </a:p>
          <a:p>
            <a:r>
              <a:rPr lang="en-US" b="1" i="0" dirty="0">
                <a:latin typeface="+mn-lt"/>
              </a:rPr>
              <a:t>Podemos </a:t>
            </a:r>
            <a:r>
              <a:rPr lang="en-US" b="1" i="0" dirty="0" err="1">
                <a:latin typeface="+mn-lt"/>
              </a:rPr>
              <a:t>calcular</a:t>
            </a:r>
            <a:r>
              <a:rPr lang="en-US" b="1" i="0" dirty="0">
                <a:latin typeface="+mn-lt"/>
              </a:rPr>
              <a:t> el Likelihood!!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3F30CD-1264-E94D-808A-E0EA071EE4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013" y="4929366"/>
            <a:ext cx="1460500" cy="36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D0DC4D-4C06-A74D-8831-66A238DAD9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013" y="5392923"/>
            <a:ext cx="11430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1367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2B77C-1903-274E-B80F-D543CC211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Skyline </a:t>
            </a:r>
            <a:r>
              <a:rPr lang="en-US" dirty="0" err="1"/>
              <a:t>Bayesiano</a:t>
            </a:r>
            <a:r>
              <a:rPr lang="en-US" dirty="0"/>
              <a:t> (</a:t>
            </a:r>
            <a:r>
              <a:rPr lang="en-US" dirty="0" err="1"/>
              <a:t>reconstruccion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8C2816-F9C0-EF4C-97E3-7ED4CCB43B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8321"/>
            <a:ext cx="8479663" cy="66754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10E062-C4CF-3E47-8715-403B0976767C}"/>
              </a:ext>
            </a:extLst>
          </p:cNvPr>
          <p:cNvSpPr txBox="1"/>
          <p:nvPr/>
        </p:nvSpPr>
        <p:spPr>
          <a:xfrm>
            <a:off x="8479664" y="1528763"/>
            <a:ext cx="316465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latin typeface="+mn-lt"/>
              </a:rPr>
              <a:t>Priors no </a:t>
            </a:r>
            <a:r>
              <a:rPr lang="en-US" b="1" i="0" dirty="0" err="1">
                <a:latin typeface="+mn-lt"/>
              </a:rPr>
              <a:t>parametricos</a:t>
            </a:r>
            <a:endParaRPr lang="en-US" b="1" i="0" dirty="0">
              <a:latin typeface="+mn-lt"/>
            </a:endParaRPr>
          </a:p>
          <a:p>
            <a:pPr algn="ctr"/>
            <a:r>
              <a:rPr lang="en-US" b="1" i="0" dirty="0">
                <a:latin typeface="+mn-lt"/>
              </a:rPr>
              <a:t>Bayesian Skyline methods</a:t>
            </a:r>
          </a:p>
          <a:p>
            <a:endParaRPr lang="en-US" b="1" i="0" dirty="0">
              <a:latin typeface="+mn-lt"/>
            </a:endParaRPr>
          </a:p>
          <a:p>
            <a:r>
              <a:rPr lang="en-US" i="0" dirty="0" err="1">
                <a:latin typeface="+mn-lt"/>
              </a:rPr>
              <a:t>Asumir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cambios</a:t>
            </a:r>
            <a:r>
              <a:rPr lang="en-US" i="0" dirty="0">
                <a:latin typeface="+mn-lt"/>
              </a:rPr>
              <a:t> de </a:t>
            </a:r>
            <a:r>
              <a:rPr lang="en-US" i="0" dirty="0" err="1">
                <a:latin typeface="+mn-lt"/>
              </a:rPr>
              <a:t>poblaciones</a:t>
            </a:r>
            <a:r>
              <a:rPr lang="en-US" i="0" dirty="0">
                <a:latin typeface="+mn-lt"/>
              </a:rPr>
              <a:t>  </a:t>
            </a:r>
            <a:r>
              <a:rPr lang="en-US" i="0" dirty="0" err="1">
                <a:latin typeface="+mn-lt"/>
              </a:rPr>
              <a:t>en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partes</a:t>
            </a:r>
            <a:r>
              <a:rPr lang="en-US" i="0" dirty="0">
                <a:latin typeface="+mn-lt"/>
              </a:rPr>
              <a:t>, entre </a:t>
            </a:r>
            <a:r>
              <a:rPr lang="en-US" i="0" dirty="0" err="1">
                <a:latin typeface="+mn-lt"/>
              </a:rPr>
              <a:t>eventos</a:t>
            </a:r>
            <a:r>
              <a:rPr lang="en-US" i="0" dirty="0">
                <a:latin typeface="+mn-lt"/>
              </a:rPr>
              <a:t> de </a:t>
            </a:r>
            <a:r>
              <a:rPr lang="en-US" i="0" dirty="0" err="1">
                <a:latin typeface="+mn-lt"/>
              </a:rPr>
              <a:t>coalescencia</a:t>
            </a:r>
            <a:r>
              <a:rPr lang="en-US" i="0" dirty="0">
                <a:latin typeface="+mn-lt"/>
              </a:rPr>
              <a:t> i.e. </a:t>
            </a:r>
            <a:r>
              <a:rPr lang="en-US" i="0" dirty="0" err="1">
                <a:latin typeface="+mn-lt"/>
              </a:rPr>
              <a:t>intervalos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en</a:t>
            </a:r>
            <a:r>
              <a:rPr lang="en-US" i="0" dirty="0">
                <a:latin typeface="+mn-lt"/>
              </a:rPr>
              <a:t> el </a:t>
            </a:r>
            <a:r>
              <a:rPr lang="en-US" i="0" dirty="0" err="1">
                <a:latin typeface="+mn-lt"/>
              </a:rPr>
              <a:t>arbol</a:t>
            </a:r>
            <a:r>
              <a:rPr lang="en-US" i="0" dirty="0">
                <a:latin typeface="+mn-lt"/>
              </a:rPr>
              <a:t>.</a:t>
            </a:r>
          </a:p>
          <a:p>
            <a:endParaRPr lang="en-US" i="0" dirty="0">
              <a:latin typeface="+mn-lt"/>
            </a:endParaRPr>
          </a:p>
          <a:p>
            <a:r>
              <a:rPr lang="en-US" i="0" dirty="0">
                <a:latin typeface="+mn-lt"/>
              </a:rPr>
              <a:t>Los </a:t>
            </a:r>
            <a:r>
              <a:rPr lang="en-US" i="0" dirty="0" err="1">
                <a:latin typeface="+mn-lt"/>
              </a:rPr>
              <a:t>cambios</a:t>
            </a:r>
            <a:r>
              <a:rPr lang="en-US" i="0" dirty="0">
                <a:latin typeface="+mn-lt"/>
              </a:rPr>
              <a:t> de </a:t>
            </a:r>
            <a:r>
              <a:rPr lang="en-US" i="0" dirty="0" err="1">
                <a:latin typeface="+mn-lt"/>
              </a:rPr>
              <a:t>poblacion</a:t>
            </a:r>
            <a:r>
              <a:rPr lang="en-US" i="0" dirty="0">
                <a:latin typeface="+mn-lt"/>
              </a:rPr>
              <a:t> se </a:t>
            </a:r>
            <a:r>
              <a:rPr lang="en-US" i="0" dirty="0" err="1">
                <a:latin typeface="+mn-lt"/>
              </a:rPr>
              <a:t>peuden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modelar</a:t>
            </a:r>
            <a:r>
              <a:rPr lang="en-US" i="0" dirty="0">
                <a:latin typeface="+mn-lt"/>
              </a:rPr>
              <a:t> de </a:t>
            </a:r>
            <a:r>
              <a:rPr lang="en-US" i="0" dirty="0" err="1">
                <a:latin typeface="+mn-lt"/>
              </a:rPr>
              <a:t>distintas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maneras</a:t>
            </a:r>
            <a:r>
              <a:rPr lang="en-US" i="0" dirty="0">
                <a:latin typeface="+mn-lt"/>
              </a:rPr>
              <a:t>: </a:t>
            </a:r>
            <a:r>
              <a:rPr lang="en-US" i="0" dirty="0" err="1">
                <a:latin typeface="+mn-lt"/>
              </a:rPr>
              <a:t>SkyGrid</a:t>
            </a:r>
            <a:r>
              <a:rPr lang="en-US" i="0" dirty="0">
                <a:latin typeface="+mn-lt"/>
              </a:rPr>
              <a:t>, </a:t>
            </a:r>
            <a:r>
              <a:rPr lang="en-US" i="0" dirty="0" err="1">
                <a:latin typeface="+mn-lt"/>
              </a:rPr>
              <a:t>SkyRide</a:t>
            </a:r>
            <a:endParaRPr lang="en-US" i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500554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A63D5-5E5B-CF40-9F4F-E78EF4239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Coalescent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491C34-0527-EA40-B5C1-EB328BABB7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6" y="1414462"/>
            <a:ext cx="7183491" cy="46434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D36BFC-A770-1746-B06E-F514801D7534}"/>
              </a:ext>
            </a:extLst>
          </p:cNvPr>
          <p:cNvSpPr txBox="1"/>
          <p:nvPr/>
        </p:nvSpPr>
        <p:spPr>
          <a:xfrm>
            <a:off x="7446117" y="1328736"/>
            <a:ext cx="439822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latin typeface="+mn-lt"/>
              </a:rPr>
              <a:t>El </a:t>
            </a:r>
            <a:r>
              <a:rPr lang="en-US" i="0" dirty="0" err="1">
                <a:latin typeface="+mn-lt"/>
              </a:rPr>
              <a:t>coalescente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es</a:t>
            </a:r>
            <a:r>
              <a:rPr lang="en-US" i="0" dirty="0">
                <a:latin typeface="+mn-lt"/>
              </a:rPr>
              <a:t> un </a:t>
            </a:r>
            <a:r>
              <a:rPr lang="en-US" i="0" dirty="0" err="1">
                <a:latin typeface="+mn-lt"/>
              </a:rPr>
              <a:t>modelo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estocastico</a:t>
            </a:r>
            <a:r>
              <a:rPr lang="en-US" i="0" dirty="0">
                <a:latin typeface="+mn-lt"/>
              </a:rPr>
              <a:t> que describe la (</a:t>
            </a:r>
            <a:r>
              <a:rPr lang="en-US" i="0" dirty="0" err="1">
                <a:latin typeface="+mn-lt"/>
              </a:rPr>
              <a:t>generacion</a:t>
            </a:r>
            <a:r>
              <a:rPr lang="en-US" i="0" dirty="0">
                <a:latin typeface="+mn-lt"/>
              </a:rPr>
              <a:t> de la) </a:t>
            </a:r>
            <a:r>
              <a:rPr lang="en-US" i="0" dirty="0" err="1">
                <a:latin typeface="+mn-lt"/>
              </a:rPr>
              <a:t>genealogia</a:t>
            </a:r>
            <a:r>
              <a:rPr lang="en-US" i="0" dirty="0">
                <a:latin typeface="+mn-lt"/>
              </a:rPr>
              <a:t> / ancestry de </a:t>
            </a:r>
            <a:r>
              <a:rPr lang="en-US" i="0" dirty="0" err="1">
                <a:latin typeface="+mn-lt"/>
              </a:rPr>
              <a:t>una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muestra</a:t>
            </a:r>
            <a:r>
              <a:rPr lang="en-US" i="0" dirty="0">
                <a:latin typeface="+mn-lt"/>
              </a:rPr>
              <a:t> de </a:t>
            </a:r>
            <a:r>
              <a:rPr lang="en-US" i="0" dirty="0" err="1">
                <a:latin typeface="+mn-lt"/>
              </a:rPr>
              <a:t>una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poblacion</a:t>
            </a:r>
            <a:r>
              <a:rPr lang="en-US" i="0" dirty="0">
                <a:latin typeface="+mn-lt"/>
              </a:rPr>
              <a:t>.</a:t>
            </a:r>
          </a:p>
          <a:p>
            <a:endParaRPr lang="en-US" i="0" dirty="0">
              <a:latin typeface="+mn-lt"/>
            </a:endParaRPr>
          </a:p>
          <a:p>
            <a:r>
              <a:rPr lang="en-US" i="0" dirty="0">
                <a:latin typeface="+mn-lt"/>
              </a:rPr>
              <a:t>El </a:t>
            </a:r>
            <a:r>
              <a:rPr lang="en-US" i="0" dirty="0" err="1">
                <a:latin typeface="+mn-lt"/>
              </a:rPr>
              <a:t>coalescente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estructurado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trabaja</a:t>
            </a:r>
            <a:r>
              <a:rPr lang="en-US" i="0" dirty="0">
                <a:latin typeface="+mn-lt"/>
              </a:rPr>
              <a:t> con </a:t>
            </a:r>
            <a:r>
              <a:rPr lang="en-US" i="0" dirty="0" err="1">
                <a:latin typeface="+mn-lt"/>
              </a:rPr>
              <a:t>poblaciones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estructuradas</a:t>
            </a:r>
            <a:r>
              <a:rPr lang="en-US" i="0" dirty="0">
                <a:latin typeface="+mn-lt"/>
              </a:rPr>
              <a:t>.</a:t>
            </a:r>
          </a:p>
          <a:p>
            <a:endParaRPr lang="en-US" i="0" dirty="0">
              <a:latin typeface="+mn-lt"/>
            </a:endParaRPr>
          </a:p>
          <a:p>
            <a:endParaRPr lang="en-US" i="0" dirty="0">
              <a:latin typeface="+mn-lt"/>
            </a:endParaRPr>
          </a:p>
          <a:p>
            <a:r>
              <a:rPr lang="en-US" i="0" dirty="0" err="1">
                <a:latin typeface="+mn-lt"/>
              </a:rPr>
              <a:t>Es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util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imaginar</a:t>
            </a:r>
            <a:r>
              <a:rPr lang="en-US" i="0" dirty="0">
                <a:latin typeface="+mn-lt"/>
              </a:rPr>
              <a:t> a </a:t>
            </a:r>
            <a:r>
              <a:rPr lang="en-US" i="0" dirty="0" err="1">
                <a:latin typeface="+mn-lt"/>
              </a:rPr>
              <a:t>los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procesos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epidemiologicos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como</a:t>
            </a:r>
            <a:r>
              <a:rPr lang="en-US" i="0" dirty="0">
                <a:latin typeface="+mn-lt"/>
              </a:rPr>
              <a:t> </a:t>
            </a:r>
            <a:r>
              <a:rPr lang="en-US" b="1" i="0" dirty="0">
                <a:latin typeface="+mn-lt"/>
              </a:rPr>
              <a:t>birth-death-migration</a:t>
            </a:r>
            <a:r>
              <a:rPr lang="en-US" i="0" dirty="0">
                <a:latin typeface="+mn-lt"/>
              </a:rPr>
              <a:t> processes:</a:t>
            </a:r>
          </a:p>
          <a:p>
            <a:endParaRPr lang="en-US" i="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 err="1">
                <a:latin typeface="+mn-lt"/>
              </a:rPr>
              <a:t>Eventos</a:t>
            </a:r>
            <a:r>
              <a:rPr lang="en-US" i="0" dirty="0">
                <a:latin typeface="+mn-lt"/>
              </a:rPr>
              <a:t> de </a:t>
            </a:r>
            <a:r>
              <a:rPr lang="en-US" i="0" dirty="0" err="1">
                <a:latin typeface="+mn-lt"/>
              </a:rPr>
              <a:t>coalescencia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corresponden</a:t>
            </a:r>
            <a:r>
              <a:rPr lang="en-US" i="0" dirty="0">
                <a:latin typeface="+mn-lt"/>
              </a:rPr>
              <a:t> a </a:t>
            </a:r>
            <a:r>
              <a:rPr lang="en-US" i="0" dirty="0" err="1">
                <a:latin typeface="+mn-lt"/>
              </a:rPr>
              <a:t>nacimientos</a:t>
            </a:r>
            <a:r>
              <a:rPr lang="en-US" i="0" dirty="0">
                <a:latin typeface="+mn-lt"/>
              </a:rPr>
              <a:t> / </a:t>
            </a:r>
            <a:r>
              <a:rPr lang="en-US" i="0" dirty="0" err="1">
                <a:latin typeface="+mn-lt"/>
              </a:rPr>
              <a:t>infeccion</a:t>
            </a:r>
            <a:r>
              <a:rPr lang="en-US" i="0" dirty="0">
                <a:latin typeface="+mn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 err="1">
                <a:latin typeface="+mn-lt"/>
              </a:rPr>
              <a:t>Muertes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corresponden</a:t>
            </a:r>
            <a:r>
              <a:rPr lang="en-US" i="0" dirty="0">
                <a:latin typeface="+mn-lt"/>
              </a:rPr>
              <a:t> a </a:t>
            </a:r>
            <a:r>
              <a:rPr lang="en-US" i="0" dirty="0" err="1">
                <a:latin typeface="+mn-lt"/>
              </a:rPr>
              <a:t>mortalidad</a:t>
            </a:r>
            <a:r>
              <a:rPr lang="en-US" i="0" dirty="0">
                <a:latin typeface="+mn-lt"/>
              </a:rPr>
              <a:t> o </a:t>
            </a:r>
            <a:r>
              <a:rPr lang="en-US" i="0" dirty="0" err="1">
                <a:latin typeface="+mn-lt"/>
              </a:rPr>
              <a:t>recuperacion</a:t>
            </a:r>
            <a:r>
              <a:rPr lang="en-US" i="0" dirty="0">
                <a:latin typeface="+mn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 err="1">
                <a:latin typeface="+mn-lt"/>
              </a:rPr>
              <a:t>Eventos</a:t>
            </a:r>
            <a:r>
              <a:rPr lang="en-US" i="0" dirty="0">
                <a:latin typeface="+mn-lt"/>
              </a:rPr>
              <a:t> de </a:t>
            </a:r>
            <a:r>
              <a:rPr lang="en-US" i="0" dirty="0" err="1">
                <a:latin typeface="+mn-lt"/>
              </a:rPr>
              <a:t>migraccion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corresponden</a:t>
            </a:r>
            <a:r>
              <a:rPr lang="en-US" i="0" dirty="0">
                <a:latin typeface="+mn-lt"/>
              </a:rPr>
              <a:t> a </a:t>
            </a:r>
            <a:r>
              <a:rPr lang="en-US" i="0" dirty="0" err="1">
                <a:latin typeface="+mn-lt"/>
              </a:rPr>
              <a:t>individuos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en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transicion</a:t>
            </a:r>
            <a:r>
              <a:rPr lang="en-US" i="0" dirty="0">
                <a:latin typeface="+mn-lt"/>
              </a:rPr>
              <a:t> entre sub-</a:t>
            </a:r>
            <a:r>
              <a:rPr lang="en-US" i="0" dirty="0" err="1">
                <a:latin typeface="+mn-lt"/>
              </a:rPr>
              <a:t>poblaciones</a:t>
            </a:r>
            <a:r>
              <a:rPr lang="en-US" i="0" dirty="0">
                <a:latin typeface="+mn-lt"/>
              </a:rPr>
              <a:t> / </a:t>
            </a:r>
            <a:r>
              <a:rPr lang="en-US" i="0" dirty="0" err="1">
                <a:latin typeface="+mn-lt"/>
              </a:rPr>
              <a:t>compartimientos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en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modelos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tipo</a:t>
            </a:r>
            <a:r>
              <a:rPr lang="en-US" i="0" dirty="0">
                <a:latin typeface="+mn-lt"/>
              </a:rPr>
              <a:t> SIR.</a:t>
            </a:r>
          </a:p>
        </p:txBody>
      </p:sp>
    </p:spTree>
    <p:extLst>
      <p:ext uri="{BB962C8B-B14F-4D97-AF65-F5344CB8AC3E}">
        <p14:creationId xmlns:p14="http://schemas.microsoft.com/office/powerpoint/2010/main" val="38217620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1438A-B895-D449-8482-85FC84DFF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PhyDyn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CC6D27-E4D3-4946-AFA4-BD95EC8C5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86" y="1268412"/>
            <a:ext cx="8940800" cy="749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A36417-1FA5-B742-8552-F9EE4CCD6616}"/>
              </a:ext>
            </a:extLst>
          </p:cNvPr>
          <p:cNvSpPr txBox="1"/>
          <p:nvPr/>
        </p:nvSpPr>
        <p:spPr>
          <a:xfrm>
            <a:off x="9472613" y="1243012"/>
            <a:ext cx="2214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latin typeface="+mn-lt"/>
              </a:rPr>
              <a:t>PLOS Computational Biology</a:t>
            </a:r>
            <a:br>
              <a:rPr lang="en-US" i="0" dirty="0">
                <a:latin typeface="+mn-lt"/>
              </a:rPr>
            </a:br>
            <a:r>
              <a:rPr lang="en-US" i="0" dirty="0">
                <a:latin typeface="+mn-lt"/>
              </a:rPr>
              <a:t>Nov 2018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14E364-3EF8-A641-AD65-237D20C46A88}"/>
              </a:ext>
            </a:extLst>
          </p:cNvPr>
          <p:cNvSpPr txBox="1"/>
          <p:nvPr/>
        </p:nvSpPr>
        <p:spPr>
          <a:xfrm>
            <a:off x="542877" y="2102640"/>
            <a:ext cx="1111571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 err="1">
                <a:latin typeface="+mn-lt"/>
              </a:rPr>
              <a:t>PhDyn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es</a:t>
            </a:r>
            <a:r>
              <a:rPr lang="en-US" i="0" dirty="0">
                <a:latin typeface="+mn-lt"/>
              </a:rPr>
              <a:t> un </a:t>
            </a:r>
            <a:r>
              <a:rPr lang="en-US" i="0" dirty="0" err="1">
                <a:latin typeface="+mn-lt"/>
              </a:rPr>
              <a:t>paquete</a:t>
            </a:r>
            <a:r>
              <a:rPr lang="en-US" i="0" dirty="0">
                <a:latin typeface="+mn-lt"/>
              </a:rPr>
              <a:t> de BEAST2.5 para </a:t>
            </a:r>
            <a:r>
              <a:rPr lang="en-US" i="0" dirty="0" err="1">
                <a:latin typeface="+mn-lt"/>
              </a:rPr>
              <a:t>realizar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inferencia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bayesiana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filogenetica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utlizando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modelos</a:t>
            </a:r>
            <a:r>
              <a:rPr lang="en-US" i="0" dirty="0">
                <a:latin typeface="+mn-lt"/>
              </a:rPr>
              <a:t> con </a:t>
            </a:r>
            <a:r>
              <a:rPr lang="en-US" b="1" i="0" dirty="0" err="1">
                <a:latin typeface="+mn-lt"/>
              </a:rPr>
              <a:t>poblacion</a:t>
            </a:r>
            <a:r>
              <a:rPr lang="en-US" b="1" i="0" dirty="0">
                <a:latin typeface="+mn-lt"/>
              </a:rPr>
              <a:t> </a:t>
            </a:r>
            <a:r>
              <a:rPr lang="en-US" b="1" i="0" dirty="0" err="1">
                <a:latin typeface="+mn-lt"/>
              </a:rPr>
              <a:t>estructurada</a:t>
            </a:r>
            <a:r>
              <a:rPr lang="en-US" b="1" i="0" dirty="0">
                <a:latin typeface="+mn-lt"/>
              </a:rPr>
              <a:t> y </a:t>
            </a:r>
            <a:r>
              <a:rPr lang="en-US" b="1" i="0" dirty="0" err="1">
                <a:latin typeface="+mn-lt"/>
              </a:rPr>
              <a:t>dinamica</a:t>
            </a:r>
            <a:r>
              <a:rPr lang="en-US" b="1" i="0" dirty="0">
                <a:latin typeface="+mn-lt"/>
              </a:rPr>
              <a:t> </a:t>
            </a:r>
            <a:r>
              <a:rPr lang="en-US" b="1" i="0" dirty="0" err="1">
                <a:latin typeface="+mn-lt"/>
              </a:rPr>
              <a:t>compleja</a:t>
            </a:r>
            <a:r>
              <a:rPr lang="en-US" i="0" dirty="0">
                <a:latin typeface="+mn-lt"/>
              </a:rPr>
              <a:t>. </a:t>
            </a:r>
            <a:r>
              <a:rPr lang="en-US" i="0" dirty="0" err="1">
                <a:latin typeface="+mn-lt"/>
              </a:rPr>
              <a:t>PhyDyn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permita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estimar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simultaneamente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arboles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filogeneticos</a:t>
            </a:r>
            <a:r>
              <a:rPr lang="en-US" i="0" dirty="0">
                <a:latin typeface="+mn-lt"/>
              </a:rPr>
              <a:t> y </a:t>
            </a:r>
            <a:r>
              <a:rPr lang="en-US" i="0" dirty="0" err="1">
                <a:latin typeface="+mn-lt"/>
              </a:rPr>
              <a:t>parametros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epidemiologicos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utilizando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sequencias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moleculares</a:t>
            </a:r>
            <a:r>
              <a:rPr lang="en-US" i="0" dirty="0">
                <a:latin typeface="+mn-lt"/>
              </a:rPr>
              <a:t>. </a:t>
            </a:r>
          </a:p>
          <a:p>
            <a:endParaRPr lang="en-US" i="0" dirty="0">
              <a:latin typeface="+mn-lt"/>
            </a:endParaRPr>
          </a:p>
          <a:p>
            <a:r>
              <a:rPr lang="en-US" i="0" dirty="0" err="1">
                <a:latin typeface="+mn-lt"/>
              </a:rPr>
              <a:t>PhyDyn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implementa</a:t>
            </a:r>
            <a:r>
              <a:rPr lang="en-US" i="0" dirty="0">
                <a:latin typeface="+mn-lt"/>
              </a:rPr>
              <a:t> el </a:t>
            </a:r>
            <a:r>
              <a:rPr lang="en-US" b="1" i="0" dirty="0" err="1">
                <a:latin typeface="+mn-lt"/>
              </a:rPr>
              <a:t>coalescente</a:t>
            </a:r>
            <a:r>
              <a:rPr lang="en-US" b="1" i="0" dirty="0">
                <a:latin typeface="+mn-lt"/>
              </a:rPr>
              <a:t> </a:t>
            </a:r>
            <a:r>
              <a:rPr lang="en-US" b="1" i="0" dirty="0" err="1">
                <a:latin typeface="+mn-lt"/>
              </a:rPr>
              <a:t>estructurado</a:t>
            </a:r>
            <a:r>
              <a:rPr lang="en-US" b="1" i="0" dirty="0">
                <a:latin typeface="+mn-lt"/>
              </a:rPr>
              <a:t> </a:t>
            </a:r>
            <a:r>
              <a:rPr lang="en-US" i="0" dirty="0">
                <a:latin typeface="+mn-lt"/>
              </a:rPr>
              <a:t>(Volz, 2012) para </a:t>
            </a:r>
            <a:r>
              <a:rPr lang="en-US" i="0" dirty="0" err="1">
                <a:latin typeface="+mn-lt"/>
              </a:rPr>
              <a:t>una</a:t>
            </a:r>
            <a:r>
              <a:rPr lang="en-US" i="0" dirty="0">
                <a:latin typeface="+mn-lt"/>
              </a:rPr>
              <a:t> gran </a:t>
            </a:r>
            <a:r>
              <a:rPr lang="en-US" i="0" dirty="0" err="1">
                <a:latin typeface="+mn-lt"/>
              </a:rPr>
              <a:t>variedad</a:t>
            </a:r>
            <a:r>
              <a:rPr lang="en-US" i="0" dirty="0">
                <a:latin typeface="+mn-lt"/>
              </a:rPr>
              <a:t> de </a:t>
            </a:r>
            <a:r>
              <a:rPr lang="en-US" i="0" dirty="0" err="1">
                <a:latin typeface="+mn-lt"/>
              </a:rPr>
              <a:t>procesos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poblacionales</a:t>
            </a:r>
            <a:r>
              <a:rPr lang="en-US" i="0" dirty="0">
                <a:latin typeface="+mn-lt"/>
              </a:rPr>
              <a:t> (</a:t>
            </a:r>
            <a:r>
              <a:rPr lang="en-US" i="0" dirty="0" err="1">
                <a:latin typeface="+mn-lt"/>
              </a:rPr>
              <a:t>epidemias</a:t>
            </a:r>
            <a:r>
              <a:rPr lang="en-US" i="0" dirty="0">
                <a:latin typeface="+mn-lt"/>
              </a:rPr>
              <a:t>).</a:t>
            </a:r>
          </a:p>
          <a:p>
            <a:endParaRPr lang="en-US" i="0" dirty="0">
              <a:latin typeface="+mn-lt"/>
            </a:endParaRPr>
          </a:p>
          <a:p>
            <a:r>
              <a:rPr lang="en-US" i="0" dirty="0">
                <a:latin typeface="+mn-lt"/>
              </a:rPr>
              <a:t>Input: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 err="1">
                <a:latin typeface="+mn-lt"/>
              </a:rPr>
              <a:t>Modelos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poblacionales</a:t>
            </a:r>
            <a:r>
              <a:rPr lang="en-US" i="0" dirty="0">
                <a:latin typeface="+mn-lt"/>
              </a:rPr>
              <a:t> (</a:t>
            </a:r>
            <a:r>
              <a:rPr lang="en-US" i="0" dirty="0" err="1">
                <a:latin typeface="+mn-lt"/>
              </a:rPr>
              <a:t>epidemias</a:t>
            </a:r>
            <a:r>
              <a:rPr lang="en-US" i="0" dirty="0">
                <a:latin typeface="+mn-lt"/>
              </a:rPr>
              <a:t>) son </a:t>
            </a:r>
            <a:r>
              <a:rPr lang="en-US" i="0" dirty="0" err="1">
                <a:latin typeface="+mn-lt"/>
              </a:rPr>
              <a:t>especificados</a:t>
            </a:r>
            <a:r>
              <a:rPr lang="en-US" i="0" dirty="0">
                <a:latin typeface="+mn-lt"/>
              </a:rPr>
              <a:t> con </a:t>
            </a:r>
            <a:r>
              <a:rPr lang="en-US" i="0" dirty="0" err="1">
                <a:latin typeface="+mn-lt"/>
              </a:rPr>
              <a:t>equaciones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diferenciales</a:t>
            </a:r>
            <a:r>
              <a:rPr lang="en-US" i="0" dirty="0">
                <a:latin typeface="+mn-lt"/>
              </a:rPr>
              <a:t> (</a:t>
            </a:r>
            <a:r>
              <a:rPr lang="en-US" b="1" i="0" dirty="0">
                <a:latin typeface="+mn-lt"/>
              </a:rPr>
              <a:t>ODEs</a:t>
            </a:r>
            <a:r>
              <a:rPr lang="en-US" i="0" dirty="0">
                <a:latin typeface="+mn-lt"/>
              </a:rPr>
              <a:t>) </a:t>
            </a:r>
            <a:r>
              <a:rPr lang="en-US" i="0" dirty="0" err="1">
                <a:latin typeface="+mn-lt"/>
              </a:rPr>
              <a:t>describiendo</a:t>
            </a:r>
            <a:r>
              <a:rPr lang="en-US" i="0" dirty="0">
                <a:latin typeface="+mn-lt"/>
              </a:rPr>
              <a:t> la </a:t>
            </a:r>
            <a:r>
              <a:rPr lang="en-US" i="0" dirty="0" err="1">
                <a:latin typeface="+mn-lt"/>
              </a:rPr>
              <a:t>dinamica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poblacionas</a:t>
            </a:r>
            <a:r>
              <a:rPr lang="en-US" i="0" dirty="0">
                <a:latin typeface="+mn-lt"/>
              </a:rPr>
              <a:t> de demes y no-demes. </a:t>
            </a:r>
            <a:r>
              <a:rPr lang="en-US" i="0" dirty="0" err="1">
                <a:latin typeface="+mn-lt"/>
              </a:rPr>
              <a:t>Esta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dinamica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es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modelada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utilizando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una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combinacion</a:t>
            </a:r>
            <a:r>
              <a:rPr lang="en-US" i="0" dirty="0">
                <a:latin typeface="+mn-lt"/>
              </a:rPr>
              <a:t> de </a:t>
            </a:r>
            <a:r>
              <a:rPr lang="en-US" i="0" dirty="0" err="1">
                <a:latin typeface="+mn-lt"/>
              </a:rPr>
              <a:t>nacimientos</a:t>
            </a:r>
            <a:r>
              <a:rPr lang="en-US" i="0" dirty="0">
                <a:latin typeface="+mn-lt"/>
              </a:rPr>
              <a:t> (birth matrix F i.e. </a:t>
            </a:r>
            <a:r>
              <a:rPr lang="en-US" i="0" dirty="0" err="1">
                <a:latin typeface="+mn-lt"/>
              </a:rPr>
              <a:t>infecciones</a:t>
            </a:r>
            <a:r>
              <a:rPr lang="en-US" i="0" dirty="0">
                <a:latin typeface="+mn-lt"/>
              </a:rPr>
              <a:t>), </a:t>
            </a:r>
            <a:r>
              <a:rPr lang="en-US" i="0" dirty="0" err="1">
                <a:latin typeface="+mn-lt"/>
              </a:rPr>
              <a:t>migraciones</a:t>
            </a:r>
            <a:r>
              <a:rPr lang="en-US" i="0" dirty="0">
                <a:latin typeface="+mn-lt"/>
              </a:rPr>
              <a:t> (migration matrix G) y </a:t>
            </a:r>
            <a:r>
              <a:rPr lang="en-US" i="0" dirty="0" err="1">
                <a:latin typeface="+mn-lt"/>
              </a:rPr>
              <a:t>muertes</a:t>
            </a:r>
            <a:r>
              <a:rPr lang="en-US" i="0" dirty="0">
                <a:latin typeface="+mn-lt"/>
              </a:rPr>
              <a:t> (death vector 𝜇).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 err="1">
                <a:latin typeface="+mn-lt"/>
              </a:rPr>
              <a:t>Arboles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filogeticos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anotados</a:t>
            </a:r>
            <a:r>
              <a:rPr lang="en-US" i="0" dirty="0">
                <a:latin typeface="+mn-lt"/>
              </a:rPr>
              <a:t> con </a:t>
            </a:r>
            <a:r>
              <a:rPr lang="en-US" i="0" dirty="0" err="1">
                <a:latin typeface="+mn-lt"/>
              </a:rPr>
              <a:t>informacion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indicando</a:t>
            </a:r>
            <a:r>
              <a:rPr lang="en-US" i="0" dirty="0">
                <a:latin typeface="+mn-lt"/>
              </a:rPr>
              <a:t> la </a:t>
            </a:r>
            <a:r>
              <a:rPr lang="en-US" b="1" i="0" dirty="0" err="1">
                <a:latin typeface="+mn-lt"/>
              </a:rPr>
              <a:t>subpoblacion</a:t>
            </a:r>
            <a:r>
              <a:rPr lang="en-US" i="0" dirty="0">
                <a:latin typeface="+mn-lt"/>
              </a:rPr>
              <a:t> a la que </a:t>
            </a:r>
            <a:r>
              <a:rPr lang="en-US" i="0" dirty="0" err="1">
                <a:latin typeface="+mn-lt"/>
              </a:rPr>
              <a:t>pertenecen</a:t>
            </a:r>
            <a:r>
              <a:rPr lang="en-US" i="0" dirty="0">
                <a:latin typeface="+mn-lt"/>
              </a:rPr>
              <a:t> las </a:t>
            </a:r>
            <a:r>
              <a:rPr lang="en-US" i="0" dirty="0" err="1">
                <a:latin typeface="+mn-lt"/>
              </a:rPr>
              <a:t>muestras</a:t>
            </a:r>
            <a:r>
              <a:rPr lang="en-US" i="0" dirty="0">
                <a:latin typeface="+mn-lt"/>
              </a:rPr>
              <a:t> (tips).</a:t>
            </a:r>
          </a:p>
          <a:p>
            <a:endParaRPr lang="en-US" i="0" dirty="0">
              <a:latin typeface="+mn-lt"/>
            </a:endParaRPr>
          </a:p>
          <a:p>
            <a:r>
              <a:rPr lang="en-US" i="0" dirty="0" err="1">
                <a:latin typeface="+mn-lt"/>
              </a:rPr>
              <a:t>PhyDyn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calcula</a:t>
            </a:r>
            <a:r>
              <a:rPr lang="en-US" i="0" dirty="0">
                <a:latin typeface="+mn-lt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 err="1">
                <a:latin typeface="+mn-lt"/>
              </a:rPr>
              <a:t>Trayectoria</a:t>
            </a:r>
            <a:r>
              <a:rPr lang="en-US" i="0" dirty="0">
                <a:latin typeface="+mn-lt"/>
              </a:rPr>
              <a:t> de la </a:t>
            </a:r>
            <a:r>
              <a:rPr lang="en-US" i="0" dirty="0" err="1">
                <a:latin typeface="+mn-lt"/>
              </a:rPr>
              <a:t>poblacion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i.e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solucion</a:t>
            </a:r>
            <a:r>
              <a:rPr lang="en-US" i="0" dirty="0">
                <a:latin typeface="+mn-lt"/>
              </a:rPr>
              <a:t> de ODEs: </a:t>
            </a:r>
            <a:r>
              <a:rPr lang="en-US" dirty="0">
                <a:latin typeface="+mn-lt"/>
              </a:rPr>
              <a:t>timeseries </a:t>
            </a:r>
            <a:r>
              <a:rPr lang="en-US" i="0" dirty="0">
                <a:latin typeface="+mn-lt"/>
              </a:rPr>
              <a:t>con </a:t>
            </a:r>
            <a:r>
              <a:rPr lang="en-US" i="0" dirty="0" err="1">
                <a:latin typeface="+mn-lt"/>
              </a:rPr>
              <a:t>tamanos</a:t>
            </a:r>
            <a:r>
              <a:rPr lang="en-US" i="0" dirty="0">
                <a:latin typeface="+mn-lt"/>
              </a:rPr>
              <a:t> de </a:t>
            </a:r>
            <a:r>
              <a:rPr lang="en-US" i="0" dirty="0" err="1">
                <a:latin typeface="+mn-lt"/>
              </a:rPr>
              <a:t>poblacion</a:t>
            </a:r>
            <a:r>
              <a:rPr lang="en-US" i="0" dirty="0">
                <a:latin typeface="+mn-lt"/>
              </a:rPr>
              <a:t> y matrices de </a:t>
            </a:r>
            <a:r>
              <a:rPr lang="en-US" i="0" dirty="0" err="1">
                <a:latin typeface="+mn-lt"/>
              </a:rPr>
              <a:t>tasas</a:t>
            </a:r>
            <a:r>
              <a:rPr lang="en-US" i="0" dirty="0">
                <a:latin typeface="+mn-lt"/>
              </a:rPr>
              <a:t> (F,G)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latin typeface="+mn-lt"/>
              </a:rPr>
              <a:t>Las </a:t>
            </a:r>
            <a:r>
              <a:rPr lang="en-US" i="0" dirty="0" err="1">
                <a:latin typeface="+mn-lt"/>
              </a:rPr>
              <a:t>tasas</a:t>
            </a:r>
            <a:r>
              <a:rPr lang="en-US" i="0" dirty="0">
                <a:latin typeface="+mn-lt"/>
              </a:rPr>
              <a:t> de </a:t>
            </a:r>
            <a:r>
              <a:rPr lang="en-US" i="0" dirty="0" err="1">
                <a:latin typeface="+mn-lt"/>
              </a:rPr>
              <a:t>coalescencia</a:t>
            </a:r>
            <a:r>
              <a:rPr lang="en-US" i="0" dirty="0">
                <a:latin typeface="+mn-lt"/>
              </a:rPr>
              <a:t> y </a:t>
            </a:r>
            <a:r>
              <a:rPr lang="en-US" dirty="0">
                <a:latin typeface="+mn-lt"/>
              </a:rPr>
              <a:t>state probabilities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en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cada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intervalo</a:t>
            </a:r>
            <a:r>
              <a:rPr lang="en-US" i="0" dirty="0">
                <a:latin typeface="+mn-lt"/>
              </a:rPr>
              <a:t> del </a:t>
            </a:r>
            <a:r>
              <a:rPr lang="en-US" i="0" dirty="0" err="1">
                <a:latin typeface="+mn-lt"/>
              </a:rPr>
              <a:t>arbol</a:t>
            </a:r>
            <a:r>
              <a:rPr lang="en-US" i="0" dirty="0">
                <a:latin typeface="+mn-lt"/>
              </a:rPr>
              <a:t>: </a:t>
            </a:r>
            <a:r>
              <a:rPr lang="en-US" i="0" dirty="0" err="1">
                <a:latin typeface="+mn-lt"/>
              </a:rPr>
              <a:t>probabilidad</a:t>
            </a:r>
            <a:r>
              <a:rPr lang="en-US" i="0" dirty="0">
                <a:latin typeface="+mn-lt"/>
              </a:rPr>
              <a:t> que un </a:t>
            </a:r>
            <a:r>
              <a:rPr lang="en-US" i="0" dirty="0" err="1">
                <a:latin typeface="+mn-lt"/>
              </a:rPr>
              <a:t>punto</a:t>
            </a:r>
            <a:r>
              <a:rPr lang="en-US" i="0" dirty="0">
                <a:latin typeface="+mn-lt"/>
              </a:rPr>
              <a:t> del </a:t>
            </a:r>
            <a:r>
              <a:rPr lang="en-US" i="0" dirty="0" err="1">
                <a:latin typeface="+mn-lt"/>
              </a:rPr>
              <a:t>linaje</a:t>
            </a:r>
            <a:r>
              <a:rPr lang="en-US" i="0" dirty="0">
                <a:latin typeface="+mn-lt"/>
              </a:rPr>
              <a:t>, </a:t>
            </a:r>
            <a:r>
              <a:rPr lang="en-US" i="0" dirty="0" err="1">
                <a:latin typeface="+mn-lt"/>
              </a:rPr>
              <a:t>en</a:t>
            </a:r>
            <a:r>
              <a:rPr lang="en-US" i="0" dirty="0">
                <a:latin typeface="+mn-lt"/>
              </a:rPr>
              <a:t> un </a:t>
            </a:r>
            <a:r>
              <a:rPr lang="en-US" i="0" dirty="0" err="1">
                <a:latin typeface="+mn-lt"/>
              </a:rPr>
              <a:t>tiempo</a:t>
            </a:r>
            <a:r>
              <a:rPr lang="en-US" i="0" dirty="0">
                <a:latin typeface="+mn-lt"/>
              </a:rPr>
              <a:t> t, </a:t>
            </a:r>
            <a:r>
              <a:rPr lang="en-US" i="0" dirty="0" err="1">
                <a:latin typeface="+mn-lt"/>
              </a:rPr>
              <a:t>ocupe</a:t>
            </a:r>
            <a:r>
              <a:rPr lang="en-US" i="0" dirty="0">
                <a:latin typeface="+mn-lt"/>
              </a:rPr>
              <a:t> un </a:t>
            </a:r>
            <a:r>
              <a:rPr lang="en-US" i="0" dirty="0" err="1">
                <a:latin typeface="+mn-lt"/>
              </a:rPr>
              <a:t>estado</a:t>
            </a:r>
            <a:r>
              <a:rPr lang="en-US" i="0" dirty="0">
                <a:latin typeface="+mn-lt"/>
              </a:rPr>
              <a:t> (deme) </a:t>
            </a:r>
            <a:r>
              <a:rPr lang="en-US" i="0" dirty="0" err="1">
                <a:latin typeface="+mn-lt"/>
              </a:rPr>
              <a:t>determinado</a:t>
            </a:r>
            <a:r>
              <a:rPr lang="en-US" i="0" dirty="0">
                <a:latin typeface="+mn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latin typeface="+mn-lt"/>
              </a:rPr>
              <a:t>El log-likelihood del </a:t>
            </a:r>
            <a:r>
              <a:rPr lang="en-US" i="0" dirty="0" err="1">
                <a:latin typeface="+mn-lt"/>
              </a:rPr>
              <a:t>arbol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dada</a:t>
            </a:r>
            <a:r>
              <a:rPr lang="en-US" i="0" dirty="0">
                <a:latin typeface="+mn-lt"/>
              </a:rPr>
              <a:t> la </a:t>
            </a:r>
            <a:r>
              <a:rPr lang="en-US" i="0" dirty="0" err="1">
                <a:latin typeface="+mn-lt"/>
              </a:rPr>
              <a:t>trayectoria</a:t>
            </a:r>
            <a:r>
              <a:rPr lang="en-US" i="0" dirty="0">
                <a:latin typeface="+mn-lt"/>
              </a:rPr>
              <a:t>/</a:t>
            </a:r>
            <a:r>
              <a:rPr lang="en-US" i="0" dirty="0" err="1">
                <a:latin typeface="+mn-lt"/>
              </a:rPr>
              <a:t>historia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poblacional</a:t>
            </a:r>
            <a:r>
              <a:rPr lang="en-US" i="0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64313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39EDB-650E-5F48-B21D-78396CBAC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PhyDyn</a:t>
            </a:r>
            <a:r>
              <a:rPr lang="en-US" dirty="0"/>
              <a:t> – ODE examples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9E9BD4-1810-E84C-B95B-E14FDF96F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08" y="1325557"/>
            <a:ext cx="3557627" cy="15100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67FC71-5E56-7F42-8CAE-199F7B8DE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813" y="1612278"/>
            <a:ext cx="6989923" cy="873740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13CBFD42-E205-494A-81B2-30A302F107F9}"/>
              </a:ext>
            </a:extLst>
          </p:cNvPr>
          <p:cNvSpPr/>
          <p:nvPr/>
        </p:nvSpPr>
        <p:spPr>
          <a:xfrm>
            <a:off x="4071935" y="2028825"/>
            <a:ext cx="753878" cy="2143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7305BE-E2DB-AB44-B9D5-EBA0D4624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94" y="3250944"/>
            <a:ext cx="6285366" cy="10953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F9FA68-B2E4-844C-897B-C6FD7ED3BB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94" y="4964191"/>
            <a:ext cx="8920011" cy="14458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9D2F73-533C-3F47-97FD-63D44E2A0E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610" y="3185272"/>
            <a:ext cx="3683000" cy="1460500"/>
          </a:xfrm>
          <a:prstGeom prst="rect">
            <a:avLst/>
          </a:prstGeom>
        </p:spPr>
      </p:pic>
      <p:sp>
        <p:nvSpPr>
          <p:cNvPr id="18" name="Down Arrow 17">
            <a:extLst>
              <a:ext uri="{FF2B5EF4-FFF2-40B4-BE49-F238E27FC236}">
                <a16:creationId xmlns:a16="http://schemas.microsoft.com/office/drawing/2014/main" id="{0CAB010D-3CCD-B449-BFBB-92ED77CDA788}"/>
              </a:ext>
            </a:extLst>
          </p:cNvPr>
          <p:cNvSpPr/>
          <p:nvPr/>
        </p:nvSpPr>
        <p:spPr>
          <a:xfrm>
            <a:off x="4448874" y="4246303"/>
            <a:ext cx="376939" cy="6178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459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A4BD3-13AC-1147-B2E3-F6F944CBD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Filogenia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C39D63-D93F-8047-BB34-ED32593C5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299" y="1633537"/>
            <a:ext cx="6321719" cy="393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6568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1242B-3CE8-8642-AB5E-A32B63A6A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CE42B4-0858-8A4F-B3CC-E961064A2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450181"/>
            <a:ext cx="6200775" cy="4643438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089C8B43-B77F-AC45-BDEC-DFCF396ACCB1}"/>
              </a:ext>
            </a:extLst>
          </p:cNvPr>
          <p:cNvSpPr/>
          <p:nvPr/>
        </p:nvSpPr>
        <p:spPr>
          <a:xfrm>
            <a:off x="7086600" y="1328738"/>
            <a:ext cx="157163" cy="4886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3F0C66-96BD-EA47-BC0C-4BB127C58253}"/>
              </a:ext>
            </a:extLst>
          </p:cNvPr>
          <p:cNvSpPr txBox="1"/>
          <p:nvPr/>
        </p:nvSpPr>
        <p:spPr>
          <a:xfrm>
            <a:off x="4507667" y="6279775"/>
            <a:ext cx="31003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 err="1"/>
              <a:t>Solucion</a:t>
            </a:r>
            <a:r>
              <a:rPr lang="en-US" i="0" dirty="0"/>
              <a:t> ODE: </a:t>
            </a:r>
            <a:r>
              <a:rPr lang="en-US" i="0" dirty="0" err="1"/>
              <a:t>Trayectoria</a:t>
            </a:r>
            <a:endParaRPr lang="en-US" i="0" dirty="0"/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2B793834-ADA6-854B-B99A-13CFDEB0B918}"/>
              </a:ext>
            </a:extLst>
          </p:cNvPr>
          <p:cNvSpPr/>
          <p:nvPr/>
        </p:nvSpPr>
        <p:spPr>
          <a:xfrm>
            <a:off x="9072563" y="1328738"/>
            <a:ext cx="200025" cy="488632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1057F8-2B6F-7641-B3A0-3B512B327ADE}"/>
              </a:ext>
            </a:extLst>
          </p:cNvPr>
          <p:cNvCxnSpPr>
            <a:cxnSpLocks/>
          </p:cNvCxnSpPr>
          <p:nvPr/>
        </p:nvCxnSpPr>
        <p:spPr>
          <a:xfrm>
            <a:off x="6786563" y="3871913"/>
            <a:ext cx="30003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E9EA0DC-3BDC-BC47-ACF4-5ADE4449394D}"/>
              </a:ext>
            </a:extLst>
          </p:cNvPr>
          <p:cNvSpPr txBox="1"/>
          <p:nvPr/>
        </p:nvSpPr>
        <p:spPr>
          <a:xfrm>
            <a:off x="6479386" y="3702636"/>
            <a:ext cx="300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EF3414-028E-C945-95B9-CF03E61DCCC2}"/>
              </a:ext>
            </a:extLst>
          </p:cNvPr>
          <p:cNvSpPr txBox="1"/>
          <p:nvPr/>
        </p:nvSpPr>
        <p:spPr>
          <a:xfrm>
            <a:off x="7393782" y="3404771"/>
            <a:ext cx="172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S(t) I1(t) I2(t)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FCC7A8-1526-FB4B-9EBC-393838409EFA}"/>
              </a:ext>
            </a:extLst>
          </p:cNvPr>
          <p:cNvSpPr txBox="1"/>
          <p:nvPr/>
        </p:nvSpPr>
        <p:spPr>
          <a:xfrm>
            <a:off x="7379501" y="4012614"/>
            <a:ext cx="1578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F(t) G(t) D(t)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D14A83-D847-6745-93D5-D299A52C5F3E}"/>
              </a:ext>
            </a:extLst>
          </p:cNvPr>
          <p:cNvSpPr txBox="1"/>
          <p:nvPr/>
        </p:nvSpPr>
        <p:spPr>
          <a:xfrm>
            <a:off x="9572625" y="3998326"/>
            <a:ext cx="197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𝜆</a:t>
            </a:r>
            <a:r>
              <a:rPr lang="en-US" sz="1800" b="1" baseline="-25000" dirty="0" err="1"/>
              <a:t>i,j</a:t>
            </a:r>
            <a:r>
              <a:rPr lang="en-US" sz="1800" b="1" dirty="0"/>
              <a:t>(t) 𝜦(t)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E5F906-3AC5-1149-AB76-DD85BFB23D2E}"/>
              </a:ext>
            </a:extLst>
          </p:cNvPr>
          <p:cNvSpPr txBox="1"/>
          <p:nvPr/>
        </p:nvSpPr>
        <p:spPr>
          <a:xfrm>
            <a:off x="9472613" y="340477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+mn-lt"/>
              </a:rPr>
              <a:t>[ p</a:t>
            </a:r>
            <a:r>
              <a:rPr lang="en-US" sz="1800" b="1" baseline="-25000" dirty="0">
                <a:latin typeface="+mn-lt"/>
              </a:rPr>
              <a:t>i</a:t>
            </a:r>
            <a:r>
              <a:rPr lang="en-US" sz="1800" b="1" dirty="0">
                <a:latin typeface="+mn-lt"/>
              </a:rPr>
              <a:t>(I1), p</a:t>
            </a:r>
            <a:r>
              <a:rPr lang="en-US" sz="1800" b="1" baseline="-25000" dirty="0">
                <a:latin typeface="+mn-lt"/>
              </a:rPr>
              <a:t>i</a:t>
            </a:r>
            <a:r>
              <a:rPr lang="en-US" sz="1800" b="1" dirty="0">
                <a:latin typeface="+mn-lt"/>
              </a:rPr>
              <a:t>(I2) ]</a:t>
            </a:r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65C33BE5-9039-9247-8C44-3F8A50EC928A}"/>
              </a:ext>
            </a:extLst>
          </p:cNvPr>
          <p:cNvSpPr/>
          <p:nvPr/>
        </p:nvSpPr>
        <p:spPr>
          <a:xfrm>
            <a:off x="10144125" y="1885950"/>
            <a:ext cx="128588" cy="120015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04DCA2-F14E-4D47-AA55-284E19A4E734}"/>
              </a:ext>
            </a:extLst>
          </p:cNvPr>
          <p:cNvSpPr txBox="1"/>
          <p:nvPr/>
        </p:nvSpPr>
        <p:spPr>
          <a:xfrm>
            <a:off x="9572625" y="1450181"/>
            <a:ext cx="1285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latin typeface="+mn-lt"/>
              </a:rPr>
              <a:t>Likelihood</a:t>
            </a:r>
          </a:p>
        </p:txBody>
      </p:sp>
    </p:spTree>
    <p:extLst>
      <p:ext uri="{BB962C8B-B14F-4D97-AF65-F5344CB8AC3E}">
        <p14:creationId xmlns:p14="http://schemas.microsoft.com/office/powerpoint/2010/main" val="24301078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D744C-1202-3047-9FF7-62D3C4E62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PhyDyn</a:t>
            </a:r>
            <a:r>
              <a:rPr lang="en-US" dirty="0"/>
              <a:t> – Ebola virus in western Africa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D4B6D-BDF8-724A-AD0D-20C09967D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150" y="1512866"/>
            <a:ext cx="3683000" cy="146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A803F6-C87C-2B42-BDF6-CA963A3EFE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99" y="3249612"/>
            <a:ext cx="5041900" cy="215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281FD5-6D6E-A34B-9C95-6C3E72BD09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113" y="3433762"/>
            <a:ext cx="3568700" cy="1790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E13BFA-FDD4-154E-9A6E-B8661FB93186}"/>
              </a:ext>
            </a:extLst>
          </p:cNvPr>
          <p:cNvSpPr txBox="1"/>
          <p:nvPr/>
        </p:nvSpPr>
        <p:spPr>
          <a:xfrm>
            <a:off x="6157913" y="1298323"/>
            <a:ext cx="32289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latin typeface="+mn-lt"/>
              </a:rPr>
              <a:t>Superspreading SEIR: SEI2R</a:t>
            </a:r>
          </a:p>
          <a:p>
            <a:r>
              <a:rPr lang="en-US" i="0" dirty="0" err="1">
                <a:latin typeface="+mn-lt"/>
              </a:rPr>
              <a:t>Modelo</a:t>
            </a:r>
            <a:r>
              <a:rPr lang="en-US" i="0" dirty="0">
                <a:latin typeface="+mn-lt"/>
              </a:rPr>
              <a:t> SEIR con dos demes.</a:t>
            </a:r>
            <a:br>
              <a:rPr lang="en-US" i="0" dirty="0">
                <a:latin typeface="+mn-lt"/>
              </a:rPr>
            </a:br>
            <a:r>
              <a:rPr lang="en-US" i="0" dirty="0">
                <a:latin typeface="+mn-lt"/>
              </a:rPr>
              <a:t>Deme </a:t>
            </a:r>
            <a:r>
              <a:rPr lang="en-US" b="1" i="0" dirty="0" err="1">
                <a:latin typeface="+mn-lt"/>
              </a:rPr>
              <a:t>I</a:t>
            </a:r>
            <a:r>
              <a:rPr lang="en-US" b="1" i="0" baseline="-25000" dirty="0" err="1">
                <a:latin typeface="+mn-lt"/>
              </a:rPr>
              <a:t>h</a:t>
            </a:r>
            <a:r>
              <a:rPr lang="en-US" i="0" dirty="0">
                <a:latin typeface="+mn-lt"/>
              </a:rPr>
              <a:t> de alto </a:t>
            </a:r>
            <a:r>
              <a:rPr lang="en-US" i="0" dirty="0" err="1">
                <a:latin typeface="+mn-lt"/>
              </a:rPr>
              <a:t>riesgo</a:t>
            </a:r>
            <a:r>
              <a:rPr lang="en-US" i="0" dirty="0">
                <a:latin typeface="+mn-lt"/>
              </a:rPr>
              <a:t>.</a:t>
            </a:r>
          </a:p>
          <a:p>
            <a:endParaRPr lang="en-US" i="0" dirty="0">
              <a:latin typeface="+mn-lt"/>
            </a:endParaRPr>
          </a:p>
          <a:p>
            <a:r>
              <a:rPr lang="en-US" i="0" dirty="0" err="1">
                <a:latin typeface="+mn-lt"/>
              </a:rPr>
              <a:t>Arbol</a:t>
            </a:r>
            <a:r>
              <a:rPr lang="en-US" i="0" dirty="0">
                <a:latin typeface="+mn-lt"/>
              </a:rPr>
              <a:t> de maxima </a:t>
            </a:r>
            <a:r>
              <a:rPr lang="en-US" i="0" dirty="0" err="1">
                <a:latin typeface="+mn-lt"/>
              </a:rPr>
              <a:t>credibilidad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utilizando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arboles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generados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por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Dudas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et.al</a:t>
            </a:r>
            <a:endParaRPr lang="en-US" i="0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83E3E8-AE1D-4847-9D07-FD8C700F2D40}"/>
              </a:ext>
            </a:extLst>
          </p:cNvPr>
          <p:cNvSpPr txBox="1"/>
          <p:nvPr/>
        </p:nvSpPr>
        <p:spPr>
          <a:xfrm>
            <a:off x="571461" y="5569138"/>
            <a:ext cx="4986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 err="1">
                <a:latin typeface="+mn-lt"/>
              </a:rPr>
              <a:t>Numero</a:t>
            </a:r>
            <a:r>
              <a:rPr lang="en-US" i="0" dirty="0">
                <a:latin typeface="+mn-lt"/>
              </a:rPr>
              <a:t> de </a:t>
            </a:r>
            <a:r>
              <a:rPr lang="en-US" i="0" dirty="0" err="1">
                <a:latin typeface="+mn-lt"/>
              </a:rPr>
              <a:t>infecciones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acumuladas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estimadas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utilizando</a:t>
            </a:r>
            <a:r>
              <a:rPr lang="en-US" i="0" dirty="0">
                <a:latin typeface="+mn-lt"/>
              </a:rPr>
              <a:t> un SEIR simple y SEI2R. Read line plots WHO reported cases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1FE131-F169-9F46-8747-FD1844736DAA}"/>
              </a:ext>
            </a:extLst>
          </p:cNvPr>
          <p:cNvSpPr txBox="1"/>
          <p:nvPr/>
        </p:nvSpPr>
        <p:spPr>
          <a:xfrm>
            <a:off x="7058025" y="5408612"/>
            <a:ext cx="41433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latin typeface="+mn-lt"/>
              </a:rPr>
              <a:t>R0 = 1.52 [1.48 – 1.54]</a:t>
            </a:r>
            <a:br>
              <a:rPr lang="en-US" i="0" dirty="0">
                <a:latin typeface="+mn-lt"/>
              </a:rPr>
            </a:br>
            <a:r>
              <a:rPr lang="en-US" i="0" dirty="0">
                <a:latin typeface="+mn-lt"/>
              </a:rPr>
              <a:t>Estimated peak: Nov. 25 2014</a:t>
            </a:r>
            <a:br>
              <a:rPr lang="en-US" i="0" dirty="0">
                <a:latin typeface="+mn-lt"/>
              </a:rPr>
            </a:br>
            <a:r>
              <a:rPr lang="en-US" i="0" dirty="0">
                <a:latin typeface="+mn-lt"/>
              </a:rPr>
              <a:t>WHO peak: Nov 28 2014</a:t>
            </a:r>
            <a:br>
              <a:rPr lang="en-US" i="0" dirty="0">
                <a:latin typeface="+mn-lt"/>
              </a:rPr>
            </a:br>
            <a:r>
              <a:rPr lang="en-US" i="0" dirty="0">
                <a:latin typeface="+mn-lt"/>
              </a:rPr>
              <a:t>10% genera 43-54% de </a:t>
            </a:r>
            <a:r>
              <a:rPr lang="en-US" i="0" dirty="0" err="1">
                <a:latin typeface="+mn-lt"/>
              </a:rPr>
              <a:t>nuevos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casos</a:t>
            </a:r>
            <a:endParaRPr lang="en-US" i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878755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8D99C-B571-B346-941D-4FFC45D0A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PhyDyn</a:t>
            </a:r>
            <a:r>
              <a:rPr lang="en-US" dirty="0"/>
              <a:t> – Influenza Humana </a:t>
            </a:r>
            <a:r>
              <a:rPr lang="en-US" dirty="0" err="1"/>
              <a:t>Estacional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3A80B9-DCCB-2E46-A36F-1B83FE9A7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23" y="1536282"/>
            <a:ext cx="2603500" cy="147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7A210A-B9CB-C14A-AB1D-8BA30F2FEB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61" y="3677444"/>
            <a:ext cx="5438755" cy="2308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38CE9B-7C4B-FD49-BDDD-94F83C707476}"/>
              </a:ext>
            </a:extLst>
          </p:cNvPr>
          <p:cNvSpPr txBox="1"/>
          <p:nvPr/>
        </p:nvSpPr>
        <p:spPr>
          <a:xfrm>
            <a:off x="7600958" y="1546212"/>
            <a:ext cx="391477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i="0" dirty="0">
                <a:latin typeface="+mn-lt"/>
              </a:rPr>
              <a:t>R0</a:t>
            </a:r>
          </a:p>
          <a:p>
            <a:r>
              <a:rPr lang="en-US" i="0" dirty="0" err="1">
                <a:latin typeface="+mn-lt"/>
              </a:rPr>
              <a:t>Tasa</a:t>
            </a:r>
            <a:r>
              <a:rPr lang="en-US" i="0" dirty="0">
                <a:latin typeface="+mn-lt"/>
              </a:rPr>
              <a:t> de </a:t>
            </a:r>
            <a:r>
              <a:rPr lang="en-US" i="0" dirty="0" err="1">
                <a:latin typeface="+mn-lt"/>
              </a:rPr>
              <a:t>Reproduccion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Basica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estimada</a:t>
            </a:r>
            <a:br>
              <a:rPr lang="en-US" i="0" dirty="0">
                <a:latin typeface="+mn-lt"/>
              </a:rPr>
            </a:br>
            <a:r>
              <a:rPr lang="en-US" i="0" dirty="0">
                <a:latin typeface="+mn-lt"/>
              </a:rPr>
              <a:t>R0 = 1.16 [1.07 – 1.30]</a:t>
            </a:r>
          </a:p>
          <a:p>
            <a:endParaRPr lang="en-US" i="0" dirty="0">
              <a:latin typeface="+mn-lt"/>
            </a:endParaRPr>
          </a:p>
          <a:p>
            <a:r>
              <a:rPr lang="en-US" i="0" dirty="0">
                <a:latin typeface="+mn-lt"/>
              </a:rPr>
              <a:t>R0 = 1.22 para 2004-05 NY epidemic</a:t>
            </a:r>
          </a:p>
          <a:p>
            <a:r>
              <a:rPr lang="en-US" i="0" dirty="0">
                <a:latin typeface="+mn-lt"/>
              </a:rPr>
              <a:t>(</a:t>
            </a:r>
            <a:r>
              <a:rPr lang="en-US" i="0" dirty="0" err="1">
                <a:latin typeface="+mn-lt"/>
              </a:rPr>
              <a:t>Bettancourt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et.al</a:t>
            </a:r>
            <a:r>
              <a:rPr lang="en-US" i="0" dirty="0">
                <a:latin typeface="+mn-lt"/>
              </a:rPr>
              <a:t>  R0=1.22)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789326-03EE-3243-8C4C-9098D8B24335}"/>
              </a:ext>
            </a:extLst>
          </p:cNvPr>
          <p:cNvSpPr txBox="1"/>
          <p:nvPr/>
        </p:nvSpPr>
        <p:spPr>
          <a:xfrm>
            <a:off x="6078578" y="3953768"/>
            <a:ext cx="522283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latin typeface="+mn-lt"/>
              </a:rPr>
              <a:t>(A) </a:t>
            </a:r>
            <a:r>
              <a:rPr lang="en-US" i="0" dirty="0" err="1">
                <a:latin typeface="+mn-lt"/>
              </a:rPr>
              <a:t>Numero</a:t>
            </a:r>
            <a:r>
              <a:rPr lang="en-US" i="0" dirty="0">
                <a:latin typeface="+mn-lt"/>
              </a:rPr>
              <a:t> de </a:t>
            </a:r>
            <a:r>
              <a:rPr lang="en-US" i="0" dirty="0" err="1">
                <a:latin typeface="+mn-lt"/>
              </a:rPr>
              <a:t>infecciones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estimadas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usando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PhyDyn</a:t>
            </a:r>
            <a:br>
              <a:rPr lang="en-US" i="0" dirty="0">
                <a:latin typeface="+mn-lt"/>
              </a:rPr>
            </a:br>
            <a:r>
              <a:rPr lang="en-US" b="1" i="0" dirty="0">
                <a:latin typeface="+mn-lt"/>
              </a:rPr>
              <a:t>(B) </a:t>
            </a:r>
            <a:r>
              <a:rPr lang="en-US" i="0" dirty="0">
                <a:latin typeface="+mn-lt"/>
              </a:rPr>
              <a:t>Bayesian Skyline Plot </a:t>
            </a:r>
            <a:r>
              <a:rPr lang="en-US" i="0" dirty="0" err="1">
                <a:latin typeface="+mn-lt"/>
              </a:rPr>
              <a:t>convencional</a:t>
            </a:r>
            <a:r>
              <a:rPr lang="en-US" i="0" dirty="0">
                <a:latin typeface="+mn-lt"/>
              </a:rPr>
              <a:t>.</a:t>
            </a:r>
          </a:p>
          <a:p>
            <a:endParaRPr lang="en-US" i="0" dirty="0">
              <a:latin typeface="+mn-lt"/>
            </a:endParaRPr>
          </a:p>
          <a:p>
            <a:r>
              <a:rPr lang="en-US" i="0" dirty="0">
                <a:latin typeface="+mn-lt"/>
              </a:rPr>
              <a:t>La </a:t>
            </a:r>
            <a:r>
              <a:rPr lang="en-US" i="0" dirty="0" err="1">
                <a:latin typeface="+mn-lt"/>
              </a:rPr>
              <a:t>fecha</a:t>
            </a:r>
            <a:r>
              <a:rPr lang="en-US" i="0" dirty="0">
                <a:latin typeface="+mn-lt"/>
              </a:rPr>
              <a:t> del </a:t>
            </a:r>
            <a:r>
              <a:rPr lang="en-US" i="0" dirty="0" err="1">
                <a:latin typeface="+mn-lt"/>
              </a:rPr>
              <a:t>pico</a:t>
            </a:r>
            <a:r>
              <a:rPr lang="en-US" i="0" dirty="0">
                <a:latin typeface="+mn-lt"/>
              </a:rPr>
              <a:t> de </a:t>
            </a:r>
            <a:r>
              <a:rPr lang="en-US" i="0" dirty="0" err="1">
                <a:latin typeface="+mn-lt"/>
              </a:rPr>
              <a:t>incidencia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es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correctamante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indentificado</a:t>
            </a:r>
            <a:r>
              <a:rPr lang="en-US" i="0" dirty="0">
                <a:latin typeface="+mn-lt"/>
              </a:rPr>
              <a:t>: final del 2004</a:t>
            </a:r>
          </a:p>
          <a:p>
            <a:pPr marL="342900" indent="-342900">
              <a:buAutoNum type="alphaUcParenBoth"/>
            </a:pPr>
            <a:endParaRPr lang="en-US" i="0" dirty="0">
              <a:latin typeface="+mn-lt"/>
            </a:endParaRPr>
          </a:p>
          <a:p>
            <a:r>
              <a:rPr lang="en-US" i="0" dirty="0">
                <a:latin typeface="+mn-lt"/>
              </a:rPr>
              <a:t>El BSP no </a:t>
            </a:r>
            <a:r>
              <a:rPr lang="en-US" i="0" dirty="0" err="1">
                <a:latin typeface="+mn-lt"/>
              </a:rPr>
              <a:t>detecta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ni</a:t>
            </a:r>
            <a:r>
              <a:rPr lang="en-US" i="0" dirty="0">
                <a:latin typeface="+mn-lt"/>
              </a:rPr>
              <a:t> el </a:t>
            </a:r>
            <a:r>
              <a:rPr lang="en-US" i="0" dirty="0" err="1">
                <a:latin typeface="+mn-lt"/>
              </a:rPr>
              <a:t>pico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ni</a:t>
            </a:r>
            <a:r>
              <a:rPr lang="en-US" i="0" dirty="0">
                <a:latin typeface="+mn-lt"/>
              </a:rPr>
              <a:t> la </a:t>
            </a:r>
            <a:r>
              <a:rPr lang="en-US" i="0" dirty="0" err="1">
                <a:latin typeface="+mn-lt"/>
              </a:rPr>
              <a:t>disminucion</a:t>
            </a:r>
            <a:r>
              <a:rPr lang="en-US" i="0" dirty="0">
                <a:latin typeface="+mn-lt"/>
              </a:rPr>
              <a:t> de </a:t>
            </a:r>
            <a:r>
              <a:rPr lang="en-US" i="0" dirty="0" err="1">
                <a:latin typeface="+mn-lt"/>
              </a:rPr>
              <a:t>prevalencia</a:t>
            </a:r>
            <a:r>
              <a:rPr lang="en-US" i="0" dirty="0">
                <a:latin typeface="+mn-lt"/>
              </a:rPr>
              <a:t> al final de la </a:t>
            </a:r>
            <a:r>
              <a:rPr lang="en-US" i="0" dirty="0" err="1">
                <a:latin typeface="+mn-lt"/>
              </a:rPr>
              <a:t>estacion</a:t>
            </a:r>
            <a:r>
              <a:rPr lang="en-US" i="0" dirty="0">
                <a:latin typeface="+mn-lt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053DD6-C968-C94D-8E74-9882AE0725DF}"/>
              </a:ext>
            </a:extLst>
          </p:cNvPr>
          <p:cNvSpPr txBox="1"/>
          <p:nvPr/>
        </p:nvSpPr>
        <p:spPr>
          <a:xfrm>
            <a:off x="3757611" y="1339366"/>
            <a:ext cx="348615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 err="1">
                <a:latin typeface="+mn-lt"/>
              </a:rPr>
              <a:t>Caso</a:t>
            </a:r>
            <a:r>
              <a:rPr lang="en-US" i="0" dirty="0">
                <a:latin typeface="+mn-lt"/>
              </a:rPr>
              <a:t>: Virus Influenza A (IAV) H3N2. </a:t>
            </a:r>
            <a:r>
              <a:rPr lang="en-US" i="0" dirty="0" err="1">
                <a:latin typeface="+mn-lt"/>
              </a:rPr>
              <a:t>Estacion</a:t>
            </a:r>
            <a:r>
              <a:rPr lang="en-US" i="0" dirty="0">
                <a:latin typeface="+mn-lt"/>
              </a:rPr>
              <a:t> 2004-05.</a:t>
            </a:r>
          </a:p>
          <a:p>
            <a:r>
              <a:rPr lang="en-US" b="1" i="0" dirty="0">
                <a:latin typeface="+mn-lt"/>
              </a:rPr>
              <a:t>Data</a:t>
            </a:r>
            <a:r>
              <a:rPr lang="en-US" i="0" dirty="0">
                <a:latin typeface="+mn-lt"/>
              </a:rPr>
              <a:t>: 102 HA-1 </a:t>
            </a:r>
            <a:r>
              <a:rPr lang="en-US" i="0" dirty="0" err="1">
                <a:latin typeface="+mn-lt"/>
              </a:rPr>
              <a:t>sequencias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recolectadas</a:t>
            </a:r>
            <a:r>
              <a:rPr lang="en-US" i="0" dirty="0">
                <a:latin typeface="+mn-lt"/>
              </a:rPr>
              <a:t> entre 2004 y 2005 </a:t>
            </a:r>
            <a:r>
              <a:rPr lang="en-US" i="0" dirty="0" err="1">
                <a:latin typeface="+mn-lt"/>
              </a:rPr>
              <a:t>en</a:t>
            </a:r>
            <a:r>
              <a:rPr lang="en-US" i="0" dirty="0">
                <a:latin typeface="+mn-lt"/>
              </a:rPr>
              <a:t> el </a:t>
            </a:r>
            <a:r>
              <a:rPr lang="en-US" i="0" dirty="0" err="1">
                <a:latin typeface="+mn-lt"/>
              </a:rPr>
              <a:t>estado</a:t>
            </a:r>
            <a:r>
              <a:rPr lang="en-US" i="0" dirty="0">
                <a:latin typeface="+mn-lt"/>
              </a:rPr>
              <a:t> de NY.</a:t>
            </a:r>
          </a:p>
          <a:p>
            <a:r>
              <a:rPr lang="en-US" b="1" i="0" dirty="0" err="1">
                <a:latin typeface="+mn-lt"/>
              </a:rPr>
              <a:t>Modelo</a:t>
            </a:r>
            <a:r>
              <a:rPr lang="en-US" i="0" dirty="0">
                <a:latin typeface="+mn-lt"/>
              </a:rPr>
              <a:t>: SIR simple + </a:t>
            </a:r>
            <a:r>
              <a:rPr lang="en-US" i="0" dirty="0" err="1">
                <a:latin typeface="+mn-lt"/>
              </a:rPr>
              <a:t>reservorio</a:t>
            </a:r>
            <a:r>
              <a:rPr lang="en-US" i="0" dirty="0">
                <a:latin typeface="+mn-lt"/>
              </a:rPr>
              <a:t> global de IAV.</a:t>
            </a:r>
          </a:p>
          <a:p>
            <a:r>
              <a:rPr lang="en-US" i="0" dirty="0">
                <a:latin typeface="+mn-lt"/>
              </a:rPr>
              <a:t>Demes: I / </a:t>
            </a:r>
            <a:r>
              <a:rPr lang="en-US" i="0" dirty="0" err="1">
                <a:latin typeface="+mn-lt"/>
              </a:rPr>
              <a:t>Nr</a:t>
            </a:r>
            <a:endParaRPr lang="en-US" i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96415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577E5-CF56-144F-9FF7-C6E834C0B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 </a:t>
            </a:r>
            <a:r>
              <a:rPr lang="en-US" dirty="0" err="1"/>
              <a:t>Información</a:t>
            </a:r>
            <a:r>
              <a:rPr lang="en-US" dirty="0"/>
              <a:t>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79E62-80E2-004F-B00F-5C18CD372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BEAST1: </a:t>
            </a:r>
            <a:r>
              <a:rPr lang="en-US" dirty="0">
                <a:solidFill>
                  <a:srgbClr val="0070C0"/>
                </a:solidFill>
              </a:rPr>
              <a:t>http://</a:t>
            </a:r>
            <a:r>
              <a:rPr lang="en-US" dirty="0" err="1">
                <a:solidFill>
                  <a:srgbClr val="0070C0"/>
                </a:solidFill>
              </a:rPr>
              <a:t>beast.community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/>
              <a:t>BEAST2: </a:t>
            </a:r>
            <a:r>
              <a:rPr lang="en-US" dirty="0">
                <a:solidFill>
                  <a:srgbClr val="0070C0"/>
                </a:solidFill>
              </a:rPr>
              <a:t>https://www.beast2.org</a:t>
            </a:r>
          </a:p>
          <a:p>
            <a:pPr marL="0" indent="0">
              <a:buNone/>
            </a:pPr>
            <a:r>
              <a:rPr lang="en-US" dirty="0"/>
              <a:t>Taming the BEAST: </a:t>
            </a:r>
            <a:r>
              <a:rPr lang="en-US" dirty="0">
                <a:solidFill>
                  <a:srgbClr val="0070C0"/>
                </a:solidFill>
              </a:rPr>
              <a:t>https://taming-the-</a:t>
            </a:r>
            <a:r>
              <a:rPr lang="en-US" dirty="0" err="1">
                <a:solidFill>
                  <a:srgbClr val="0070C0"/>
                </a:solidFill>
              </a:rPr>
              <a:t>beast.org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PhyDyn</a:t>
            </a:r>
            <a:r>
              <a:rPr lang="en-US" dirty="0"/>
              <a:t>:  </a:t>
            </a:r>
            <a:r>
              <a:rPr lang="en-US" dirty="0">
                <a:solidFill>
                  <a:srgbClr val="0070C0"/>
                </a:solidFill>
              </a:rPr>
              <a:t>https://</a:t>
            </a:r>
            <a:r>
              <a:rPr lang="en-US" dirty="0" err="1">
                <a:solidFill>
                  <a:srgbClr val="0070C0"/>
                </a:solidFill>
              </a:rPr>
              <a:t>github.com</a:t>
            </a:r>
            <a:r>
              <a:rPr lang="en-US" dirty="0">
                <a:solidFill>
                  <a:srgbClr val="0070C0"/>
                </a:solidFill>
              </a:rPr>
              <a:t>/</a:t>
            </a:r>
            <a:r>
              <a:rPr lang="en-US" dirty="0" err="1">
                <a:solidFill>
                  <a:srgbClr val="0070C0"/>
                </a:solidFill>
              </a:rPr>
              <a:t>mrc</a:t>
            </a:r>
            <a:r>
              <a:rPr lang="en-US" dirty="0">
                <a:solidFill>
                  <a:srgbClr val="0070C0"/>
                </a:solidFill>
              </a:rPr>
              <a:t>-ide/</a:t>
            </a:r>
            <a:r>
              <a:rPr lang="en-US" dirty="0" err="1">
                <a:solidFill>
                  <a:srgbClr val="0070C0"/>
                </a:solidFill>
              </a:rPr>
              <a:t>PhyDyn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 err="1"/>
              <a:t>PhyDyn</a:t>
            </a:r>
            <a:r>
              <a:rPr lang="en-US" dirty="0"/>
              <a:t> wiki: </a:t>
            </a:r>
            <a:r>
              <a:rPr lang="en-US" dirty="0">
                <a:solidFill>
                  <a:srgbClr val="0070C0"/>
                </a:solidFill>
              </a:rPr>
              <a:t>https://</a:t>
            </a:r>
            <a:r>
              <a:rPr lang="en-US" dirty="0" err="1">
                <a:solidFill>
                  <a:srgbClr val="0070C0"/>
                </a:solidFill>
              </a:rPr>
              <a:t>github.com</a:t>
            </a:r>
            <a:r>
              <a:rPr lang="en-US" dirty="0">
                <a:solidFill>
                  <a:srgbClr val="0070C0"/>
                </a:solidFill>
              </a:rPr>
              <a:t>/</a:t>
            </a:r>
            <a:r>
              <a:rPr lang="en-US" dirty="0" err="1">
                <a:solidFill>
                  <a:srgbClr val="0070C0"/>
                </a:solidFill>
              </a:rPr>
              <a:t>mrc</a:t>
            </a:r>
            <a:r>
              <a:rPr lang="en-US" dirty="0">
                <a:solidFill>
                  <a:srgbClr val="0070C0"/>
                </a:solidFill>
              </a:rPr>
              <a:t>-ide/</a:t>
            </a:r>
            <a:r>
              <a:rPr lang="en-US" dirty="0" err="1">
                <a:solidFill>
                  <a:srgbClr val="0070C0"/>
                </a:solidFill>
              </a:rPr>
              <a:t>PhyDyn</a:t>
            </a:r>
            <a:r>
              <a:rPr lang="en-US" dirty="0">
                <a:solidFill>
                  <a:srgbClr val="0070C0"/>
                </a:solidFill>
              </a:rPr>
              <a:t>/wiki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/>
              <a:t>Gracias</a:t>
            </a: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966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3B585-D8EB-0243-BF79-0A854AD77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Space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7E08FA-DE84-CC47-A4D8-B3EDADE258F1}"/>
              </a:ext>
            </a:extLst>
          </p:cNvPr>
          <p:cNvSpPr/>
          <p:nvPr/>
        </p:nvSpPr>
        <p:spPr>
          <a:xfrm>
            <a:off x="2586038" y="2643188"/>
            <a:ext cx="6243637" cy="2071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0" dirty="0">
                <a:solidFill>
                  <a:schemeClr val="accent6"/>
                </a:solidFill>
              </a:rPr>
              <a:t>¿</a:t>
            </a:r>
            <a:r>
              <a:rPr lang="en-US" sz="3600" i="0" dirty="0" err="1">
                <a:solidFill>
                  <a:schemeClr val="accent6"/>
                </a:solidFill>
              </a:rPr>
              <a:t>Cuantos</a:t>
            </a:r>
            <a:r>
              <a:rPr lang="en-US" sz="3600" i="0" dirty="0">
                <a:solidFill>
                  <a:schemeClr val="accent6"/>
                </a:solidFill>
              </a:rPr>
              <a:t> </a:t>
            </a:r>
            <a:r>
              <a:rPr lang="en-US" sz="3600" i="0" dirty="0" err="1">
                <a:solidFill>
                  <a:schemeClr val="accent6"/>
                </a:solidFill>
              </a:rPr>
              <a:t>árboles</a:t>
            </a:r>
            <a:r>
              <a:rPr lang="en-US" sz="3600" i="0" dirty="0">
                <a:solidFill>
                  <a:schemeClr val="accent6"/>
                </a:solidFill>
              </a:rPr>
              <a:t> </a:t>
            </a:r>
            <a:r>
              <a:rPr lang="en-US" sz="3600" i="0" dirty="0" err="1">
                <a:solidFill>
                  <a:schemeClr val="accent6"/>
                </a:solidFill>
              </a:rPr>
              <a:t>existen</a:t>
            </a:r>
            <a:r>
              <a:rPr lang="en-US" sz="3600" i="0" dirty="0">
                <a:solidFill>
                  <a:schemeClr val="accent6"/>
                </a:solidFill>
              </a:rPr>
              <a:t> para </a:t>
            </a:r>
            <a:r>
              <a:rPr lang="en-US" sz="3600" dirty="0">
                <a:solidFill>
                  <a:schemeClr val="accent6"/>
                </a:solidFill>
              </a:rPr>
              <a:t>n</a:t>
            </a:r>
            <a:r>
              <a:rPr lang="en-US" sz="3600" i="0" dirty="0">
                <a:solidFill>
                  <a:schemeClr val="accent6"/>
                </a:solidFill>
              </a:rPr>
              <a:t> taxa?</a:t>
            </a:r>
          </a:p>
        </p:txBody>
      </p:sp>
    </p:spTree>
    <p:extLst>
      <p:ext uri="{BB962C8B-B14F-4D97-AF65-F5344CB8AC3E}">
        <p14:creationId xmlns:p14="http://schemas.microsoft.com/office/powerpoint/2010/main" val="928912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16317-52BB-554D-A630-9710EE219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A19A1-1D4D-4541-98AA-8ED52187C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61" y="6329374"/>
            <a:ext cx="10972800" cy="428619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dirty="0"/>
              <a:t>15 </a:t>
            </a:r>
            <a:r>
              <a:rPr lang="en-US" sz="1800" dirty="0" err="1"/>
              <a:t>arboles</a:t>
            </a:r>
            <a:r>
              <a:rPr lang="en-US" sz="1800" dirty="0"/>
              <a:t> </a:t>
            </a:r>
            <a:r>
              <a:rPr lang="en-US" sz="1800" dirty="0" err="1"/>
              <a:t>posibles</a:t>
            </a:r>
            <a:r>
              <a:rPr lang="en-US" sz="1800" dirty="0"/>
              <a:t> (sin </a:t>
            </a:r>
            <a:r>
              <a:rPr lang="en-US" sz="1800" dirty="0" err="1"/>
              <a:t>rango</a:t>
            </a:r>
            <a:r>
              <a:rPr lang="en-US" sz="1800" dirty="0"/>
              <a:t>) </a:t>
            </a:r>
            <a:r>
              <a:rPr lang="en-US" sz="1800" dirty="0" err="1"/>
              <a:t>utilizando</a:t>
            </a:r>
            <a:r>
              <a:rPr lang="en-US" sz="1800" dirty="0"/>
              <a:t> 4 </a:t>
            </a:r>
            <a:r>
              <a:rPr lang="en-US" sz="1800" dirty="0" err="1"/>
              <a:t>individuos</a:t>
            </a:r>
            <a:r>
              <a:rPr lang="en-US" sz="1800" dirty="0"/>
              <a:t>/</a:t>
            </a:r>
            <a:r>
              <a:rPr lang="en-US" sz="1800" dirty="0" err="1"/>
              <a:t>especies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490AD7-6E08-614D-84D8-2BBFC56FB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350" y="1257310"/>
            <a:ext cx="93853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157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16317-52BB-554D-A630-9710EE219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A19A1-1D4D-4541-98AA-8ED52187C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61" y="6386526"/>
            <a:ext cx="10972800" cy="346127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dirty="0"/>
              <a:t>105 </a:t>
            </a:r>
            <a:r>
              <a:rPr lang="en-US" sz="1800" dirty="0" err="1"/>
              <a:t>arboles</a:t>
            </a:r>
            <a:r>
              <a:rPr lang="en-US" sz="1800" dirty="0"/>
              <a:t> </a:t>
            </a:r>
            <a:r>
              <a:rPr lang="en-US" sz="1800" dirty="0" err="1"/>
              <a:t>posibles</a:t>
            </a:r>
            <a:r>
              <a:rPr lang="en-US" sz="1800" dirty="0"/>
              <a:t> (sin </a:t>
            </a:r>
            <a:r>
              <a:rPr lang="en-US" sz="1800" dirty="0" err="1"/>
              <a:t>rango</a:t>
            </a:r>
            <a:r>
              <a:rPr lang="en-US" sz="1800" dirty="0"/>
              <a:t>) </a:t>
            </a:r>
            <a:r>
              <a:rPr lang="en-US" sz="1800" dirty="0" err="1"/>
              <a:t>utilizando</a:t>
            </a:r>
            <a:r>
              <a:rPr lang="en-US" sz="1800" dirty="0"/>
              <a:t> 5 </a:t>
            </a:r>
            <a:r>
              <a:rPr lang="en-US" sz="1800" dirty="0" err="1"/>
              <a:t>individuos</a:t>
            </a:r>
            <a:r>
              <a:rPr lang="en-US" sz="1800" dirty="0"/>
              <a:t>/</a:t>
            </a:r>
            <a:r>
              <a:rPr lang="en-US" sz="1800" dirty="0" err="1"/>
              <a:t>especies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7261F0-2384-D643-9043-9C153F3F6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750" y="1130311"/>
            <a:ext cx="95885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87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16317-52BB-554D-A630-9710EE219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A19A1-1D4D-4541-98AA-8ED52187C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61" y="6386526"/>
            <a:ext cx="10972800" cy="346127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dirty="0"/>
              <a:t>945 </a:t>
            </a:r>
            <a:r>
              <a:rPr lang="en-US" sz="1800" dirty="0" err="1"/>
              <a:t>arboles</a:t>
            </a:r>
            <a:r>
              <a:rPr lang="en-US" sz="1800" dirty="0"/>
              <a:t> </a:t>
            </a:r>
            <a:r>
              <a:rPr lang="en-US" sz="1800" dirty="0" err="1"/>
              <a:t>posibles</a:t>
            </a:r>
            <a:r>
              <a:rPr lang="en-US" sz="1800" dirty="0"/>
              <a:t> (sin </a:t>
            </a:r>
            <a:r>
              <a:rPr lang="en-US" sz="1800" dirty="0" err="1"/>
              <a:t>rango</a:t>
            </a:r>
            <a:r>
              <a:rPr lang="en-US" sz="1800" dirty="0"/>
              <a:t>) </a:t>
            </a:r>
            <a:r>
              <a:rPr lang="en-US" sz="1800" dirty="0" err="1"/>
              <a:t>utilizando</a:t>
            </a:r>
            <a:r>
              <a:rPr lang="en-US" sz="1800" dirty="0"/>
              <a:t> 6 </a:t>
            </a:r>
            <a:r>
              <a:rPr lang="en-US" sz="1800" dirty="0" err="1"/>
              <a:t>individuos</a:t>
            </a:r>
            <a:r>
              <a:rPr lang="en-US" sz="1800" dirty="0"/>
              <a:t>/</a:t>
            </a:r>
            <a:r>
              <a:rPr lang="en-US" sz="1800" dirty="0" err="1"/>
              <a:t>especies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551384-F6B7-634C-8A69-15763C16F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1125552"/>
            <a:ext cx="9283700" cy="531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68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06D51-D312-9349-9C99-9C235E206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40401-AC43-7C4B-8783-D9A8F4F14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85865"/>
            <a:ext cx="3448050" cy="471487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Para n species </a:t>
            </a:r>
            <a:r>
              <a:rPr lang="en-US" sz="1800" dirty="0" err="1"/>
              <a:t>existen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4802A6-BF1D-1D41-87DE-D555A2ADE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680" y="1574784"/>
            <a:ext cx="5334000" cy="508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7DB9FB-CA29-4245-B639-66A7A93A5247}"/>
              </a:ext>
            </a:extLst>
          </p:cNvPr>
          <p:cNvSpPr txBox="1">
            <a:spLocks/>
          </p:cNvSpPr>
          <p:nvPr/>
        </p:nvSpPr>
        <p:spPr>
          <a:xfrm>
            <a:off x="633408" y="2024059"/>
            <a:ext cx="5367342" cy="471487"/>
          </a:xfrm>
          <a:prstGeom prst="rect">
            <a:avLst/>
          </a:prstGeom>
        </p:spPr>
        <p:txBody>
          <a:bodyPr vert="horz" rtlCol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alpha val="100000"/>
                  </a:schemeClr>
                </a:solidFill>
                <a:latin typeface="+mn-lt"/>
              </a:defRPr>
            </a:lvl6pPr>
            <a:lvl7pPr marL="2971800" indent="-228600" algn="l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alpha val="100000"/>
                  </a:schemeClr>
                </a:solidFill>
                <a:latin typeface="+mn-lt"/>
              </a:defRPr>
            </a:lvl7pPr>
            <a:lvl8pPr marL="3429000" indent="-228600" algn="l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alpha val="100000"/>
                  </a:schemeClr>
                </a:solidFill>
                <a:latin typeface="+mn-lt"/>
              </a:defRPr>
            </a:lvl8pPr>
            <a:lvl9pPr marL="3886200" indent="-228600" algn="l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alpha val="100000"/>
                  </a:schemeClr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1800" i="0" kern="0" dirty="0" err="1"/>
              <a:t>arboles</a:t>
            </a:r>
            <a:r>
              <a:rPr lang="en-US" sz="1800" i="0" kern="0" dirty="0"/>
              <a:t> </a:t>
            </a:r>
            <a:r>
              <a:rPr lang="en-US" sz="1800" i="0" kern="0" dirty="0" err="1"/>
              <a:t>binarios</a:t>
            </a:r>
            <a:r>
              <a:rPr lang="en-US" sz="1800" i="0" kern="0" dirty="0"/>
              <a:t> </a:t>
            </a:r>
            <a:r>
              <a:rPr lang="en-US" sz="1800" i="0" kern="0" dirty="0" err="1"/>
              <a:t>etiquetados</a:t>
            </a:r>
            <a:r>
              <a:rPr lang="en-US" sz="1800" i="0" kern="0" dirty="0"/>
              <a:t> con </a:t>
            </a:r>
            <a:r>
              <a:rPr lang="en-US" sz="1800" i="0" kern="0" dirty="0" err="1"/>
              <a:t>raiz</a:t>
            </a:r>
            <a:r>
              <a:rPr lang="en-US" sz="1800" i="0" kern="0" dirty="0"/>
              <a:t> (rooted)</a:t>
            </a:r>
          </a:p>
        </p:txBody>
      </p:sp>
      <p:pic>
        <p:nvPicPr>
          <p:cNvPr id="1025" name="Picture 1" descr="page33image3834912">
            <a:extLst>
              <a:ext uri="{FF2B5EF4-FFF2-40B4-BE49-F238E27FC236}">
                <a16:creationId xmlns:a16="http://schemas.microsoft.com/office/drawing/2014/main" id="{673DE82D-8456-F04B-B7BC-7B5633BA4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42" y="2633660"/>
            <a:ext cx="7939096" cy="386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D979D6-5819-7E46-A357-6A2159812E69}"/>
              </a:ext>
            </a:extLst>
          </p:cNvPr>
          <p:cNvSpPr txBox="1"/>
          <p:nvPr/>
        </p:nvSpPr>
        <p:spPr>
          <a:xfrm>
            <a:off x="10387017" y="6386522"/>
            <a:ext cx="1285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 Yang</a:t>
            </a:r>
          </a:p>
        </p:txBody>
      </p:sp>
    </p:spTree>
    <p:extLst>
      <p:ext uri="{BB962C8B-B14F-4D97-AF65-F5344CB8AC3E}">
        <p14:creationId xmlns:p14="http://schemas.microsoft.com/office/powerpoint/2010/main" val="143570450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5431</TotalTime>
  <Words>2628</Words>
  <Application>Microsoft Macintosh PowerPoint</Application>
  <PresentationFormat>Widescreen</PresentationFormat>
  <Paragraphs>332</Paragraphs>
  <Slides>43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DejaVu Sans</vt:lpstr>
      <vt:lpstr>Times New Roman</vt:lpstr>
      <vt:lpstr>Verdana</vt:lpstr>
      <vt:lpstr>Wingdings</vt:lpstr>
      <vt:lpstr>Default Design</vt:lpstr>
      <vt:lpstr>PowerPoint Presentation</vt:lpstr>
      <vt:lpstr>Resumen</vt:lpstr>
      <vt:lpstr>Filogenetica</vt:lpstr>
      <vt:lpstr>Filogenia</vt:lpstr>
      <vt:lpstr>Tree Space</vt:lpstr>
      <vt:lpstr>Tree Space</vt:lpstr>
      <vt:lpstr>Tree Space</vt:lpstr>
      <vt:lpstr>Tree Space</vt:lpstr>
      <vt:lpstr>Tree Space</vt:lpstr>
      <vt:lpstr>Como comparar arboles</vt:lpstr>
      <vt:lpstr>El Likelihood/Verosimilitud Filogenetico</vt:lpstr>
      <vt:lpstr>Modelo de Evolucion de DNA / Site Model</vt:lpstr>
      <vt:lpstr>Modelo de substitucion: Probabilidades y tasas</vt:lpstr>
      <vt:lpstr>Ejemplos</vt:lpstr>
      <vt:lpstr>Ejemplo Algoritmo ‘pruning’ / Felsenstein</vt:lpstr>
      <vt:lpstr>Filogenetica Bayesiana</vt:lpstr>
      <vt:lpstr>Filogenetica Bayesiana</vt:lpstr>
      <vt:lpstr>BEAST 2.5</vt:lpstr>
      <vt:lpstr>BEAST 2.5</vt:lpstr>
      <vt:lpstr>BEAST 2.5</vt:lpstr>
      <vt:lpstr>BEAST – Tracer</vt:lpstr>
      <vt:lpstr>BEAST 2.5 Distribucion a-posteriori de arboles</vt:lpstr>
      <vt:lpstr>Ejemplo: Fiebre Amarilla en las Americas</vt:lpstr>
      <vt:lpstr>Fiebre Amarilla (YFV) en las Americas</vt:lpstr>
      <vt:lpstr>Fiebre Amarilla (YFV) en las Americas</vt:lpstr>
      <vt:lpstr>Fiebre Amarilla en las  Americas</vt:lpstr>
      <vt:lpstr>Fiebre Amarilla en las Americas</vt:lpstr>
      <vt:lpstr>Orígenes del VIH</vt:lpstr>
      <vt:lpstr>Orígenes del VIH</vt:lpstr>
      <vt:lpstr>Orígenes del VIH</vt:lpstr>
      <vt:lpstr>Filodinamica</vt:lpstr>
      <vt:lpstr>Filodinamica</vt:lpstr>
      <vt:lpstr>Filodinámica en BEAST</vt:lpstr>
      <vt:lpstr>Coalescencia</vt:lpstr>
      <vt:lpstr>El Coalescente</vt:lpstr>
      <vt:lpstr>Skyline Bayesiano (reconstruccion)</vt:lpstr>
      <vt:lpstr>Structured Coalescent</vt:lpstr>
      <vt:lpstr>PhyDyn</vt:lpstr>
      <vt:lpstr>PhyDyn – ODE examples</vt:lpstr>
      <vt:lpstr>PowerPoint Presentation</vt:lpstr>
      <vt:lpstr>PhyDyn – Ebola virus in western Africa</vt:lpstr>
      <vt:lpstr>PhyDyn – Influenza Humana Estacional</vt:lpstr>
      <vt:lpstr>Mas Información….</vt:lpstr>
    </vt:vector>
  </TitlesOfParts>
  <Company>Publications Communications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Imperial College London</dc:title>
  <dc:creator>Seipp, Karsten</dc:creator>
  <cp:lastModifiedBy>Microsoft Office User</cp:lastModifiedBy>
  <cp:revision>635</cp:revision>
  <dcterms:modified xsi:type="dcterms:W3CDTF">2019-06-21T14:43:29Z</dcterms:modified>
</cp:coreProperties>
</file>